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2" r:id="rId6"/>
    <p:sldId id="273" r:id="rId7"/>
    <p:sldId id="278" r:id="rId8"/>
    <p:sldId id="271" r:id="rId9"/>
    <p:sldId id="268" r:id="rId10"/>
    <p:sldId id="267" r:id="rId11"/>
    <p:sldId id="269" r:id="rId12"/>
    <p:sldId id="276" r:id="rId13"/>
    <p:sldId id="277" r:id="rId14"/>
    <p:sldId id="274" r:id="rId15"/>
    <p:sldId id="275" r:id="rId16"/>
    <p:sldId id="279" r:id="rId17"/>
    <p:sldId id="282" r:id="rId18"/>
    <p:sldId id="280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555"/>
    <a:srgbClr val="21587E"/>
    <a:srgbClr val="E26759"/>
    <a:srgbClr val="0083CC"/>
    <a:srgbClr val="00916B"/>
    <a:srgbClr val="F9B736"/>
    <a:srgbClr val="009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38FE2-2552-47CF-AF81-762DAD6CED9A}" v="1215" dt="2024-02-14T14:11:22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Sites de visite</c:v>
                </c:pt>
                <c:pt idx="1">
                  <c:v>Hébergements collectifs</c:v>
                </c:pt>
                <c:pt idx="2">
                  <c:v>Agences</c:v>
                </c:pt>
                <c:pt idx="3">
                  <c:v>Start-up</c:v>
                </c:pt>
                <c:pt idx="4">
                  <c:v>Gîtes et chambres d'hôtes</c:v>
                </c:pt>
                <c:pt idx="5">
                  <c:v>Autre</c:v>
                </c:pt>
                <c:pt idx="6">
                  <c:v>Activités de loisis</c:v>
                </c:pt>
                <c:pt idx="7">
                  <c:v>Institutionnels</c:v>
                </c:pt>
                <c:pt idx="8">
                  <c:v>OT</c:v>
                </c:pt>
                <c:pt idx="9">
                  <c:v>Hôtellerie Restauration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11</c:v>
                </c:pt>
                <c:pt idx="4">
                  <c:v>14</c:v>
                </c:pt>
                <c:pt idx="5">
                  <c:v>15</c:v>
                </c:pt>
                <c:pt idx="6">
                  <c:v>17</c:v>
                </c:pt>
                <c:pt idx="7">
                  <c:v>21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9F-4132-AFAF-9083A373DB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Sites de visite</c:v>
                </c:pt>
                <c:pt idx="1">
                  <c:v>Hébergements collectifs</c:v>
                </c:pt>
                <c:pt idx="2">
                  <c:v>Agences</c:v>
                </c:pt>
                <c:pt idx="3">
                  <c:v>Start-up</c:v>
                </c:pt>
                <c:pt idx="4">
                  <c:v>Gîtes et chambres d'hôtes</c:v>
                </c:pt>
                <c:pt idx="5">
                  <c:v>Autre</c:v>
                </c:pt>
                <c:pt idx="6">
                  <c:v>Activités de loisis</c:v>
                </c:pt>
                <c:pt idx="7">
                  <c:v>Institutionnels</c:v>
                </c:pt>
                <c:pt idx="8">
                  <c:v>OT</c:v>
                </c:pt>
                <c:pt idx="9">
                  <c:v>Hôtellerie Restauration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3</c:v>
                </c:pt>
                <c:pt idx="2">
                  <c:v>10</c:v>
                </c:pt>
                <c:pt idx="3">
                  <c:v>1</c:v>
                </c:pt>
                <c:pt idx="4">
                  <c:v>13</c:v>
                </c:pt>
                <c:pt idx="5">
                  <c:v>15</c:v>
                </c:pt>
                <c:pt idx="6">
                  <c:v>6</c:v>
                </c:pt>
                <c:pt idx="7">
                  <c:v>20</c:v>
                </c:pt>
                <c:pt idx="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9F-4132-AFAF-9083A373DB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Sites de visite</c:v>
                </c:pt>
                <c:pt idx="1">
                  <c:v>Hébergements collectifs</c:v>
                </c:pt>
                <c:pt idx="2">
                  <c:v>Agences</c:v>
                </c:pt>
                <c:pt idx="3">
                  <c:v>Start-up</c:v>
                </c:pt>
                <c:pt idx="4">
                  <c:v>Gîtes et chambres d'hôtes</c:v>
                </c:pt>
                <c:pt idx="5">
                  <c:v>Autre</c:v>
                </c:pt>
                <c:pt idx="6">
                  <c:v>Activités de loisis</c:v>
                </c:pt>
                <c:pt idx="7">
                  <c:v>Institutionnels</c:v>
                </c:pt>
                <c:pt idx="8">
                  <c:v>OT</c:v>
                </c:pt>
                <c:pt idx="9">
                  <c:v>Hôtellerie Restauration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13</c:v>
                </c:pt>
                <c:pt idx="3">
                  <c:v>0</c:v>
                </c:pt>
                <c:pt idx="4">
                  <c:v>9</c:v>
                </c:pt>
                <c:pt idx="5">
                  <c:v>9</c:v>
                </c:pt>
                <c:pt idx="6">
                  <c:v>15</c:v>
                </c:pt>
                <c:pt idx="7">
                  <c:v>27</c:v>
                </c:pt>
                <c:pt idx="8">
                  <c:v>37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9F-4132-AFAF-9083A373DB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Sites de visite</c:v>
                </c:pt>
                <c:pt idx="1">
                  <c:v>Hébergements collectifs</c:v>
                </c:pt>
                <c:pt idx="2">
                  <c:v>Agences</c:v>
                </c:pt>
                <c:pt idx="3">
                  <c:v>Start-up</c:v>
                </c:pt>
                <c:pt idx="4">
                  <c:v>Gîtes et chambres d'hôtes</c:v>
                </c:pt>
                <c:pt idx="5">
                  <c:v>Autre</c:v>
                </c:pt>
                <c:pt idx="6">
                  <c:v>Activités de loisis</c:v>
                </c:pt>
                <c:pt idx="7">
                  <c:v>Institutionnels</c:v>
                </c:pt>
                <c:pt idx="8">
                  <c:v>OT</c:v>
                </c:pt>
                <c:pt idx="9">
                  <c:v>Hôtellerie Restauration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8</c:v>
                </c:pt>
                <c:pt idx="1">
                  <c:v>2</c:v>
                </c:pt>
                <c:pt idx="2">
                  <c:v>10</c:v>
                </c:pt>
                <c:pt idx="3">
                  <c:v>1</c:v>
                </c:pt>
                <c:pt idx="4">
                  <c:v>15</c:v>
                </c:pt>
                <c:pt idx="5">
                  <c:v>48</c:v>
                </c:pt>
                <c:pt idx="6">
                  <c:v>18</c:v>
                </c:pt>
                <c:pt idx="7">
                  <c:v>17</c:v>
                </c:pt>
                <c:pt idx="8">
                  <c:v>36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E-4C86-9C7B-D7211290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942976"/>
        <c:axId val="62395520"/>
      </c:barChart>
      <c:catAx>
        <c:axId val="168942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395520"/>
        <c:crosses val="autoZero"/>
        <c:auto val="1"/>
        <c:lblAlgn val="ctr"/>
        <c:lblOffset val="100"/>
        <c:noMultiLvlLbl val="0"/>
      </c:catAx>
      <c:valAx>
        <c:axId val="6239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94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9D-4788-8EF5-B02706BE2C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9D-4788-8EF5-B02706BE2C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9D-4788-8EF5-B02706BE2C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9D-4788-8EF5-B02706BE2C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 pied</c:v>
                </c:pt>
                <c:pt idx="1">
                  <c:v>Transports en commun</c:v>
                </c:pt>
                <c:pt idx="2">
                  <c:v>A velo</c:v>
                </c:pt>
                <c:pt idx="3">
                  <c:v>Voiture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</c:v>
                </c:pt>
                <c:pt idx="1">
                  <c:v>76</c:v>
                </c:pt>
                <c:pt idx="2">
                  <c:v>15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7-41B5-9A27-EAFCFCD2CE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C5-43F6-93EC-96D51B1B825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C5-43F6-93EC-96D51B1B825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C5-43F6-93EC-96D51B1B825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C5-43F6-93EC-96D51B1B82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Voiture individuelle</c:v>
                </c:pt>
                <c:pt idx="1">
                  <c:v>Covoiturage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F-4885-A85B-12BAF40FA2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3F-4302-83B5-30D3D45D1B3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3F-4302-83B5-30D3D45D1B3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73555"/>
                      </a:solidFill>
                      <a:latin typeface="Nunito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43F-4302-83B5-30D3D45D1B3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73555"/>
                      </a:solidFill>
                      <a:latin typeface="Nunito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43F-4302-83B5-30D3D45D1B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73555"/>
                    </a:solidFill>
                    <a:latin typeface="Nunito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Femme</c:v>
                </c:pt>
                <c:pt idx="1">
                  <c:v>Homme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15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9-47EA-81A3-B8097F1DE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27B7E34-2D2B-6F4A-BDDE-1C27B2ACF3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D6615E-82CF-C649-9AF7-F742799D0B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6C10A-E1EF-C04A-856F-2B4173E8CDF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F30272-D7CA-C748-9F28-00FFF68441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1EC964-38E4-8543-B74E-784E23FE2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39086-6586-7344-88C5-9D4847E3E8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359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9A787-E956-8F47-A010-A68316FA0D3A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16C3C-877E-1447-B06E-9FA895E40E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70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40171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83719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8381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DCD4B7A-3B24-E847-ABC0-0CC1DA901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972"/>
            <a:ext cx="12192000" cy="50651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1F9E031-4AD1-FF4F-972F-B8A41937C5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97" y="0"/>
            <a:ext cx="12148803" cy="5223855"/>
          </a:xfrm>
          <a:prstGeom prst="rect">
            <a:avLst/>
          </a:prstGeom>
        </p:spPr>
      </p:pic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971ECEF0-1375-C14A-A324-BEDDC279E1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96" y="5399942"/>
            <a:ext cx="12043295" cy="5788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i="0" spc="500">
                <a:latin typeface="Nunito"/>
                <a:cs typeface="Nunito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62F8FE8E-F56C-0F47-94D5-F109800CE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6" y="6154856"/>
            <a:ext cx="12043295" cy="5788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Nunito"/>
                <a:cs typeface="Nunito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6943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F27843E-2CCB-DD41-992D-6BA8805C5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972"/>
            <a:ext cx="12192000" cy="68669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0D71E8-29F4-6F49-A9D0-D0770C8B945D}"/>
              </a:ext>
            </a:extLst>
          </p:cNvPr>
          <p:cNvSpPr/>
          <p:nvPr userDrawn="1"/>
        </p:nvSpPr>
        <p:spPr>
          <a:xfrm>
            <a:off x="157369" y="136526"/>
            <a:ext cx="11877261" cy="65823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DB40AF92-F7F9-AD43-9B7A-C85CB9911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1127" y="4201024"/>
            <a:ext cx="3106197" cy="3106197"/>
          </a:xfrm>
          <a:prstGeom prst="rect">
            <a:avLst/>
          </a:prstGeom>
        </p:spPr>
      </p:pic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4E8978AE-3D0C-AC42-9FBD-96E3D15B7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9562" y="488535"/>
            <a:ext cx="5964238" cy="92233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cap="all" baseline="0">
                <a:solidFill>
                  <a:srgbClr val="21587E"/>
                </a:solidFill>
                <a:latin typeface="Nunito"/>
                <a:cs typeface="Nunito"/>
              </a:defRPr>
            </a:lvl1pPr>
          </a:lstStyle>
          <a:p>
            <a:pPr lvl="0"/>
            <a:r>
              <a:rPr lang="fr-FR"/>
              <a:t>Titre de la </a:t>
            </a:r>
            <a:r>
              <a:rPr lang="fr-FR" err="1"/>
              <a:t>slide</a:t>
            </a:r>
            <a:r>
              <a:rPr lang="fr-FR"/>
              <a:t> sur une ou deux lignes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CC8BE36A-F7BA-8840-A8E2-F17CFC265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5493" y="498475"/>
            <a:ext cx="1189037" cy="658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00" baseline="0">
                <a:solidFill>
                  <a:srgbClr val="00916B"/>
                </a:solidFill>
                <a:latin typeface="Nunito"/>
                <a:cs typeface="Nunito"/>
              </a:defRPr>
            </a:lvl1pPr>
          </a:lstStyle>
          <a:p>
            <a:pPr lvl="0"/>
            <a:r>
              <a:rPr lang="fr-FR"/>
              <a:t>THEME DU POWERPOINT SUR PLUSIEURS LIGNES</a:t>
            </a:r>
          </a:p>
        </p:txBody>
      </p:sp>
      <p:pic>
        <p:nvPicPr>
          <p:cNvPr id="23" name="Image 22" descr="Une image contenant cerf-volant&#10;&#10;Description générée automatiquement">
            <a:extLst>
              <a:ext uri="{FF2B5EF4-FFF2-40B4-BE49-F238E27FC236}">
                <a16:creationId xmlns:a16="http://schemas.microsoft.com/office/drawing/2014/main" id="{18CD31CE-C903-C14D-AC58-307EAA3258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146048">
            <a:off x="-438383" y="4071557"/>
            <a:ext cx="1868479" cy="1868479"/>
          </a:xfrm>
          <a:prstGeom prst="rect">
            <a:avLst/>
          </a:prstGeom>
        </p:spPr>
      </p:pic>
      <p:sp>
        <p:nvSpPr>
          <p:cNvPr id="27" name="Espace réservé de la date 1">
            <a:extLst>
              <a:ext uri="{FF2B5EF4-FFF2-40B4-BE49-F238E27FC236}">
                <a16:creationId xmlns:a16="http://schemas.microsoft.com/office/drawing/2014/main" id="{0394C9E9-89CB-594E-82B3-B57C81276E5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41478" y="6455053"/>
            <a:ext cx="1079500" cy="222249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rgbClr val="009160"/>
                </a:solidFill>
                <a:latin typeface="Nunito Regular"/>
                <a:cs typeface="Nunito Regular"/>
              </a:defRPr>
            </a:lvl1pPr>
          </a:lstStyle>
          <a:p>
            <a:r>
              <a:rPr lang="fr-FR"/>
              <a:t>12/03/2020</a:t>
            </a:r>
          </a:p>
        </p:txBody>
      </p:sp>
      <p:sp>
        <p:nvSpPr>
          <p:cNvPr id="29" name="Espace réservé du numéro de diapositive 13">
            <a:extLst>
              <a:ext uri="{FF2B5EF4-FFF2-40B4-BE49-F238E27FC236}">
                <a16:creationId xmlns:a16="http://schemas.microsoft.com/office/drawing/2014/main" id="{5564D9C3-F8B1-3445-8CD1-E712E89CE4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67479" y="6443484"/>
            <a:ext cx="550330" cy="222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9160"/>
                </a:solidFill>
                <a:latin typeface="Nunito"/>
                <a:cs typeface="Nunito"/>
              </a:defRPr>
            </a:lvl1pPr>
          </a:lstStyle>
          <a:p>
            <a:fld id="{6C813924-FDCF-424A-9DFC-BD9B8AAB83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3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partie - vé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FC111D-4C2A-6943-93C9-FDDA08A7B1E6}"/>
              </a:ext>
            </a:extLst>
          </p:cNvPr>
          <p:cNvSpPr/>
          <p:nvPr userDrawn="1"/>
        </p:nvSpPr>
        <p:spPr>
          <a:xfrm>
            <a:off x="4522573" y="-9471"/>
            <a:ext cx="7669427" cy="6867471"/>
          </a:xfrm>
          <a:prstGeom prst="rect">
            <a:avLst/>
          </a:prstGeom>
          <a:solidFill>
            <a:srgbClr val="073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pour une image  9">
            <a:extLst>
              <a:ext uri="{FF2B5EF4-FFF2-40B4-BE49-F238E27FC236}">
                <a16:creationId xmlns:a16="http://schemas.microsoft.com/office/drawing/2014/main" id="{B691D17D-CC83-1844-A455-0DF56EFDF8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48750" y="6078088"/>
            <a:ext cx="1958975" cy="677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Nunito" pitchFamily="2" charset="77"/>
              </a:defRPr>
            </a:lvl1pPr>
          </a:lstStyle>
          <a:p>
            <a:r>
              <a:rPr lang="fr-FR"/>
              <a:t>Insérez le logo de votre structure</a:t>
            </a:r>
          </a:p>
        </p:txBody>
      </p:sp>
      <p:pic>
        <p:nvPicPr>
          <p:cNvPr id="3" name="Image 2" descr="Une image contenant noir, assis, horloge, moniteur&#10;&#10;Description générée automatiquement">
            <a:extLst>
              <a:ext uri="{FF2B5EF4-FFF2-40B4-BE49-F238E27FC236}">
                <a16:creationId xmlns:a16="http://schemas.microsoft.com/office/drawing/2014/main" id="{78D5D34A-972A-6542-B802-DFCE61137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169" r="52669"/>
          <a:stretch/>
        </p:blipFill>
        <p:spPr>
          <a:xfrm>
            <a:off x="0" y="-9471"/>
            <a:ext cx="4905632" cy="6867471"/>
          </a:xfrm>
          <a:prstGeom prst="rect">
            <a:avLst/>
          </a:prstGeom>
        </p:spPr>
      </p:pic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DB37A8B4-AB8B-D446-A58F-3CD487862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2531" y="1583420"/>
            <a:ext cx="3155694" cy="48887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Nunito Regular"/>
                <a:cs typeface="Nunito Regular"/>
              </a:defRPr>
            </a:lvl1pPr>
          </a:lstStyle>
          <a:p>
            <a:pPr lvl="0"/>
            <a:r>
              <a:rPr lang="fr-FR"/>
              <a:t>Nom, prénom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9E0AFBA8-9F9C-0F4F-9E8C-68EE8D2020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2530" y="3736259"/>
            <a:ext cx="3155694" cy="6778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Nunito Regular"/>
                <a:cs typeface="Nunito Regular"/>
              </a:defRPr>
            </a:lvl1pPr>
          </a:lstStyle>
          <a:p>
            <a:pPr lvl="0"/>
            <a:r>
              <a:rPr lang="fr-FR"/>
              <a:t>Adresse de la structure 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03BB91B3-DB32-D949-BA01-1AF45BB5B9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2530" y="2096177"/>
            <a:ext cx="3155694" cy="48887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Nunito Regular"/>
                <a:cs typeface="Nunito Regular"/>
              </a:defRPr>
            </a:lvl1pPr>
          </a:lstStyle>
          <a:p>
            <a:pPr lvl="0"/>
            <a:r>
              <a:rPr lang="fr-FR"/>
              <a:t>Fonction 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FED0FCD5-CEB8-5745-BB67-BE2196CB04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2530" y="2608934"/>
            <a:ext cx="3155694" cy="48887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Nunito Regular"/>
                <a:cs typeface="Nunito Regular"/>
              </a:defRPr>
            </a:lvl1pPr>
          </a:lstStyle>
          <a:p>
            <a:pPr lvl="0"/>
            <a:r>
              <a:rPr lang="fr-FR"/>
              <a:t> Coordonnées</a:t>
            </a:r>
          </a:p>
        </p:txBody>
      </p:sp>
    </p:spTree>
    <p:extLst>
      <p:ext uri="{BB962C8B-B14F-4D97-AF65-F5344CB8AC3E}">
        <p14:creationId xmlns:p14="http://schemas.microsoft.com/office/powerpoint/2010/main" val="96182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partie - Ar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37029853-754A-5647-B9C0-C79CB76BB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19077" cy="6858000"/>
          </a:xfrm>
          <a:prstGeom prst="rect">
            <a:avLst/>
          </a:prstGeom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AB5C3E48-07E2-F541-90F9-AA751EE072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7301" y="1481690"/>
            <a:ext cx="5873750" cy="15398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GRAND TITRE DE LA PARTIE SUR UNE OU PLUSIEURS LIGNES</a:t>
            </a:r>
          </a:p>
          <a:p>
            <a:pPr lvl="0"/>
            <a:endParaRPr lang="fr-FR"/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CBB24924-0045-E945-A320-FF1CA98E81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01" y="3582921"/>
            <a:ext cx="5873750" cy="100309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9B736"/>
                </a:solidFill>
                <a:latin typeface="Nunito" pitchFamily="2" charset="77"/>
              </a:defRPr>
            </a:lvl1pPr>
          </a:lstStyle>
          <a:p>
            <a:pPr lvl="0"/>
            <a:r>
              <a:rPr lang="fr-FR" sz="2000"/>
              <a:t>Sous-titre sur une ou plusieurs lignes</a:t>
            </a:r>
            <a:endParaRPr lang="fr-FR"/>
          </a:p>
        </p:txBody>
      </p:sp>
      <p:sp>
        <p:nvSpPr>
          <p:cNvPr id="21" name="Espace réservé pour une image  9">
            <a:extLst>
              <a:ext uri="{FF2B5EF4-FFF2-40B4-BE49-F238E27FC236}">
                <a16:creationId xmlns:a16="http://schemas.microsoft.com/office/drawing/2014/main" id="{B319CAF5-C7A6-144D-9C58-7530CD25B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48750" y="6078088"/>
            <a:ext cx="1958975" cy="677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Nunito" pitchFamily="2" charset="77"/>
              </a:defRPr>
            </a:lvl1pPr>
          </a:lstStyle>
          <a:p>
            <a:r>
              <a:rPr lang="fr-FR"/>
              <a:t>Insérez le logo de votre entité</a:t>
            </a:r>
          </a:p>
        </p:txBody>
      </p:sp>
    </p:spTree>
    <p:extLst>
      <p:ext uri="{BB962C8B-B14F-4D97-AF65-F5344CB8AC3E}">
        <p14:creationId xmlns:p14="http://schemas.microsoft.com/office/powerpoint/2010/main" val="229399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partie - bat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3E9572AF-9051-6341-8FE9-C7759B7E0D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19077" cy="6858000"/>
          </a:xfrm>
          <a:prstGeom prst="rect">
            <a:avLst/>
          </a:prstGeom>
        </p:spPr>
      </p:pic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2939B06E-4639-6F48-8DE4-F3124310F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7301" y="1481690"/>
            <a:ext cx="5873750" cy="15398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GRAND TITRE DE LA PARTIE SUR UNE OU PLUSIEURS LIGNES</a:t>
            </a:r>
          </a:p>
          <a:p>
            <a:pPr lvl="0"/>
            <a:endParaRPr lang="fr-FR"/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59245FAE-160D-9340-ADF7-194CF37B06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01" y="3582921"/>
            <a:ext cx="5873750" cy="100309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9B736"/>
                </a:solidFill>
                <a:latin typeface="Nunito" pitchFamily="2" charset="77"/>
              </a:defRPr>
            </a:lvl1pPr>
          </a:lstStyle>
          <a:p>
            <a:pPr lvl="0"/>
            <a:r>
              <a:rPr lang="fr-FR" sz="2000"/>
              <a:t>Sous-titre sur une ou plusieurs lignes</a:t>
            </a:r>
            <a:endParaRPr lang="fr-FR"/>
          </a:p>
        </p:txBody>
      </p:sp>
      <p:sp>
        <p:nvSpPr>
          <p:cNvPr id="7" name="Espace réservé pour une image  9">
            <a:extLst>
              <a:ext uri="{FF2B5EF4-FFF2-40B4-BE49-F238E27FC236}">
                <a16:creationId xmlns:a16="http://schemas.microsoft.com/office/drawing/2014/main" id="{26C28E7B-A6B0-A84E-8A69-9685C9E329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48750" y="6078088"/>
            <a:ext cx="1958975" cy="677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Nunito" pitchFamily="2" charset="77"/>
              </a:defRPr>
            </a:lvl1pPr>
          </a:lstStyle>
          <a:p>
            <a:r>
              <a:rPr lang="fr-FR"/>
              <a:t>Insérez le logo de votre entité</a:t>
            </a:r>
          </a:p>
        </p:txBody>
      </p:sp>
    </p:spTree>
    <p:extLst>
      <p:ext uri="{BB962C8B-B14F-4D97-AF65-F5344CB8AC3E}">
        <p14:creationId xmlns:p14="http://schemas.microsoft.com/office/powerpoint/2010/main" val="72879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partie - cam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signe, dessin, pièce&#10;&#10;Description générée automatiquement">
            <a:extLst>
              <a:ext uri="{FF2B5EF4-FFF2-40B4-BE49-F238E27FC236}">
                <a16:creationId xmlns:a16="http://schemas.microsoft.com/office/drawing/2014/main" id="{9141F546-1009-3D49-9767-D000A877E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19077" cy="6858000"/>
          </a:xfrm>
          <a:prstGeom prst="rect">
            <a:avLst/>
          </a:prstGeom>
        </p:spPr>
      </p:pic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3C7EC745-ABF9-5843-BAB4-8E29D1906D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7301" y="1481690"/>
            <a:ext cx="5873750" cy="15398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GRAND TITRE DE LA PARTIE SUR UNE OU PLUSIEURS LIGNES</a:t>
            </a:r>
          </a:p>
          <a:p>
            <a:pPr lvl="0"/>
            <a:endParaRPr lang="fr-FR"/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27A2336F-F9FE-DF40-9E3E-DDFA4F0A5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01" y="3582921"/>
            <a:ext cx="5873750" cy="100309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9B736"/>
                </a:solidFill>
                <a:latin typeface="Nunito" pitchFamily="2" charset="77"/>
              </a:defRPr>
            </a:lvl1pPr>
          </a:lstStyle>
          <a:p>
            <a:pPr lvl="0"/>
            <a:r>
              <a:rPr lang="fr-FR" sz="2000"/>
              <a:t>Sous-titre sur une ou plusieurs lignes</a:t>
            </a:r>
            <a:endParaRPr lang="fr-FR"/>
          </a:p>
        </p:txBody>
      </p:sp>
      <p:sp>
        <p:nvSpPr>
          <p:cNvPr id="7" name="Espace réservé pour une image  9">
            <a:extLst>
              <a:ext uri="{FF2B5EF4-FFF2-40B4-BE49-F238E27FC236}">
                <a16:creationId xmlns:a16="http://schemas.microsoft.com/office/drawing/2014/main" id="{A042DF88-52FF-2943-92FE-5334C8D027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48750" y="6078088"/>
            <a:ext cx="1958975" cy="677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Nunito" pitchFamily="2" charset="77"/>
              </a:defRPr>
            </a:lvl1pPr>
          </a:lstStyle>
          <a:p>
            <a:r>
              <a:rPr lang="fr-FR"/>
              <a:t>Insérez le logo de votre entité</a:t>
            </a:r>
          </a:p>
        </p:txBody>
      </p:sp>
    </p:spTree>
    <p:extLst>
      <p:ext uri="{BB962C8B-B14F-4D97-AF65-F5344CB8AC3E}">
        <p14:creationId xmlns:p14="http://schemas.microsoft.com/office/powerpoint/2010/main" val="594785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partie - vé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signe, lumière, horloge&#10;&#10;Description générée automatiquement">
            <a:extLst>
              <a:ext uri="{FF2B5EF4-FFF2-40B4-BE49-F238E27FC236}">
                <a16:creationId xmlns:a16="http://schemas.microsoft.com/office/drawing/2014/main" id="{25EB4E88-1033-0042-B421-E8EFB5A64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19077" cy="6858000"/>
          </a:xfrm>
          <a:prstGeom prst="rect">
            <a:avLst/>
          </a:prstGeom>
        </p:spPr>
      </p:pic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708E5683-FEE9-284E-BB97-C27CB8090C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7301" y="1481690"/>
            <a:ext cx="5873750" cy="15398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GRAND TITRE DE LA PARTIE SUR UNE OU PLUSIEURS LIGNES</a:t>
            </a:r>
          </a:p>
          <a:p>
            <a:pPr lvl="0"/>
            <a:endParaRPr lang="fr-FR"/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A9046BDF-433B-8740-85B3-6E6019B46C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01" y="3582921"/>
            <a:ext cx="5873750" cy="100309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9B736"/>
                </a:solidFill>
                <a:latin typeface="Nunito" pitchFamily="2" charset="77"/>
              </a:defRPr>
            </a:lvl1pPr>
          </a:lstStyle>
          <a:p>
            <a:pPr lvl="0"/>
            <a:r>
              <a:rPr lang="fr-FR" sz="2000"/>
              <a:t>Sous-titre sur une ou plusieurs lignes</a:t>
            </a:r>
            <a:endParaRPr lang="fr-FR"/>
          </a:p>
        </p:txBody>
      </p:sp>
      <p:sp>
        <p:nvSpPr>
          <p:cNvPr id="7" name="Espace réservé pour une image  9">
            <a:extLst>
              <a:ext uri="{FF2B5EF4-FFF2-40B4-BE49-F238E27FC236}">
                <a16:creationId xmlns:a16="http://schemas.microsoft.com/office/drawing/2014/main" id="{B691D17D-CC83-1844-A455-0DF56EFDF8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48750" y="6078088"/>
            <a:ext cx="1958975" cy="677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Nunito" pitchFamily="2" charset="77"/>
              </a:defRPr>
            </a:lvl1pPr>
          </a:lstStyle>
          <a:p>
            <a:r>
              <a:rPr lang="fr-FR"/>
              <a:t>Insérez le logo de votre entité</a:t>
            </a:r>
          </a:p>
        </p:txBody>
      </p:sp>
    </p:spTree>
    <p:extLst>
      <p:ext uri="{BB962C8B-B14F-4D97-AF65-F5344CB8AC3E}">
        <p14:creationId xmlns:p14="http://schemas.microsoft.com/office/powerpoint/2010/main" val="913963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partie -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708E5683-FEE9-284E-BB97-C27CB8090C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7301" y="1481690"/>
            <a:ext cx="5873750" cy="15398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GRAND TITRE DE LA PARTIE SUR UNE OU PLUSIEURS LIGNES</a:t>
            </a:r>
          </a:p>
          <a:p>
            <a:pPr lvl="0"/>
            <a:endParaRPr lang="fr-FR"/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A9046BDF-433B-8740-85B3-6E6019B46C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01" y="3582921"/>
            <a:ext cx="5873750" cy="100309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9B736"/>
                </a:solidFill>
                <a:latin typeface="Nunito" pitchFamily="2" charset="77"/>
              </a:defRPr>
            </a:lvl1pPr>
          </a:lstStyle>
          <a:p>
            <a:pPr lvl="0"/>
            <a:r>
              <a:rPr lang="fr-FR" sz="2000"/>
              <a:t>Sous-titre sur une ou plusieurs lignes</a:t>
            </a:r>
            <a:endParaRPr lang="fr-FR"/>
          </a:p>
        </p:txBody>
      </p:sp>
      <p:sp>
        <p:nvSpPr>
          <p:cNvPr id="7" name="Espace réservé pour une image  9">
            <a:extLst>
              <a:ext uri="{FF2B5EF4-FFF2-40B4-BE49-F238E27FC236}">
                <a16:creationId xmlns:a16="http://schemas.microsoft.com/office/drawing/2014/main" id="{B691D17D-CC83-1844-A455-0DF56EFDF8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48750" y="6078088"/>
            <a:ext cx="1958975" cy="677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Nunito" pitchFamily="2" charset="77"/>
              </a:defRPr>
            </a:lvl1pPr>
          </a:lstStyle>
          <a:p>
            <a:r>
              <a:rPr lang="fr-FR"/>
              <a:t>Insérez le logo de votre entité</a:t>
            </a:r>
          </a:p>
        </p:txBody>
      </p:sp>
      <p:sp>
        <p:nvSpPr>
          <p:cNvPr id="8" name="Espace réservé pour une image  3">
            <a:extLst>
              <a:ext uri="{FF2B5EF4-FFF2-40B4-BE49-F238E27FC236}">
                <a16:creationId xmlns:a16="http://schemas.microsoft.com/office/drawing/2014/main" id="{1AA3241D-F2EB-B34D-B6DA-7AC2C894B5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62475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fr-FR"/>
              <a:t>Insérez ici votre image</a:t>
            </a:r>
          </a:p>
        </p:txBody>
      </p:sp>
    </p:spTree>
    <p:extLst>
      <p:ext uri="{BB962C8B-B14F-4D97-AF65-F5344CB8AC3E}">
        <p14:creationId xmlns:p14="http://schemas.microsoft.com/office/powerpoint/2010/main" val="84220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7916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26810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44834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34855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3343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233708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832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14783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08DB-3CB2-4C6B-87F8-8C12B3817409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566A-0473-483D-AD46-8D51A456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82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650" r:id="rId15"/>
    <p:sldLayoutId id="2147483660" r:id="rId16"/>
    <p:sldLayoutId id="2147483661" r:id="rId17"/>
    <p:sldLayoutId id="2147483662" r:id="rId18"/>
    <p:sldLayoutId id="2147483665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forms.office.com/Pages/AnalysisPage.aspx?AnalyzerToken=iyhJRHOey1G96c5rf2bAfDigZ1LMeiUg&amp;id=yDn21zT25Eu9rV5DMrXCuLwUVtE7QZpAkdiOYzB3ADFUMjZaSDNFUUo5TTdOMkdSMUFCRlgyU1A3NC4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1B2209-BACA-6C4A-A7A1-45ACA0BB98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BILAN ENVIRONNEMENTAL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6DE2D-C93F-7443-915E-E004EC499A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Instants T 2024 – 06 février 2024</a:t>
            </a:r>
          </a:p>
        </p:txBody>
      </p:sp>
      <p:pic>
        <p:nvPicPr>
          <p:cNvPr id="1028" name="Picture 4" descr="Une image contenant texte, Police, Graphique, blanc&#10;&#10;Description générée automatiquement">
            <a:extLst>
              <a:ext uri="{FF2B5EF4-FFF2-40B4-BE49-F238E27FC236}">
                <a16:creationId xmlns:a16="http://schemas.microsoft.com/office/drawing/2014/main" id="{59587CC7-7D88-E493-BECE-EBB2B9C3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14" y="4541520"/>
            <a:ext cx="1299686" cy="6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2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11494-CF05-9C4A-BEAD-46504A19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err="1"/>
              <a:t>Éco-labellisation</a:t>
            </a:r>
            <a:r>
              <a:rPr lang="fr-FR" b="1"/>
              <a:t> « REEVE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A4960-8D68-C143-AD81-F4BDAB50B5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5E7B724-B8B5-D028-AD67-EF1E22ADFB3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A3E9E4-E97D-3D45-83EE-37B344E349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49B005-9279-7DC8-5473-E01BB3050E38}"/>
              </a:ext>
            </a:extLst>
          </p:cNvPr>
          <p:cNvSpPr txBox="1"/>
          <p:nvPr/>
        </p:nvSpPr>
        <p:spPr>
          <a:xfrm>
            <a:off x="1089748" y="1410873"/>
            <a:ext cx="10012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r>
              <a:rPr lang="fr-FR" b="1">
                <a:solidFill>
                  <a:srgbClr val="21587E"/>
                </a:solidFill>
                <a:latin typeface="Nunito" panose="00000500000000000000" pitchFamily="2" charset="0"/>
              </a:rPr>
              <a:t>En 2024, Loire-Atlantique développement - tourisme durable se réengage dans la démarche, pour obtenir le label « événement éco-engagé » niveau 2 – En transition.</a:t>
            </a: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>
              <a:solidFill>
                <a:srgbClr val="21587E"/>
              </a:solidFill>
              <a:latin typeface="Nunito" panose="00000500000000000000" pitchFamily="2" charset="0"/>
            </a:endParaRPr>
          </a:p>
          <a:p>
            <a:endParaRPr lang="fr-FR">
              <a:latin typeface="Nunito" panose="00000500000000000000" pitchFamily="2" charset="0"/>
            </a:endParaRPr>
          </a:p>
          <a:p>
            <a:endParaRPr lang="fr-FR">
              <a:latin typeface="Nunito" panose="00000500000000000000" pitchFamily="2" charset="0"/>
            </a:endParaRPr>
          </a:p>
        </p:txBody>
      </p:sp>
      <p:pic>
        <p:nvPicPr>
          <p:cNvPr id="8" name="Image 7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74F3FF84-B5CF-8236-7F81-BD1F2D3A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44" y="2838794"/>
            <a:ext cx="4134542" cy="32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11494-CF05-9C4A-BEAD-46504A19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3571" y="314382"/>
            <a:ext cx="5964238" cy="922338"/>
          </a:xfrm>
        </p:spPr>
        <p:txBody>
          <a:bodyPr/>
          <a:lstStyle/>
          <a:p>
            <a:r>
              <a:rPr lang="fr-FR" b="1"/>
              <a:t>Liste des engagements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A3E9E4-E97D-3D45-83EE-37B344E349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49B005-9279-7DC8-5473-E01BB3050E38}"/>
              </a:ext>
            </a:extLst>
          </p:cNvPr>
          <p:cNvSpPr txBox="1"/>
          <p:nvPr/>
        </p:nvSpPr>
        <p:spPr>
          <a:xfrm>
            <a:off x="1029810" y="775551"/>
            <a:ext cx="10612834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00" b="1" i="1">
                <a:solidFill>
                  <a:srgbClr val="073555"/>
                </a:solidFill>
                <a:latin typeface="Nunito" panose="00000500000000000000" pitchFamily="2" charset="0"/>
              </a:rPr>
              <a:t>Compréhension du site d’accueil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Vérifier si le site fait l'objet d'une protection particulière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S'assurer de la remise en l'état du lieu à l'issue de l'événement (il n'y a plus de déchets sur le site, pas d'aménagements en dur…)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Penser à limiter l'impact environnemental de mon événement sur le milieu naturel et à faire les aménagements en conséquence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Prévoir une réunion d'information avec les riverains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Réaliser un partenariat avec une association locale de préservation de la biodiversité</a:t>
            </a:r>
          </a:p>
          <a:p>
            <a:endParaRPr lang="fr-FR" sz="1000" i="1">
              <a:solidFill>
                <a:srgbClr val="073555"/>
              </a:solidFill>
              <a:latin typeface="Nunito" panose="00000500000000000000" pitchFamily="2" charset="0"/>
            </a:endParaRPr>
          </a:p>
          <a:p>
            <a:r>
              <a:rPr lang="fr-FR" sz="1000" b="1" i="1">
                <a:solidFill>
                  <a:srgbClr val="073555"/>
                </a:solidFill>
                <a:latin typeface="Nunito" panose="00000500000000000000" pitchFamily="2" charset="0"/>
              </a:rPr>
              <a:t>Déplacements plus vertueux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Inciter le public à faire du covoiturage et lui proposer un outil pour ce faire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Informer le public sur les accès aux pistes cyclables et les dispositifs mis en place sur l'événement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Informer le public sur les accès en transport en commun et leurs horaires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Proposer systématiquement à ses participants aériens de compenser leurs émissions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Mettre en place des parkings vélo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Les trajets en avion sont tous compensés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Prévoir une enquête relative aux transports auprès du public (origine des visiteurs, moyen de transport utilisé...)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Une part significative du public a recours au covoiturage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Une part modale significative en constante augmentation vient en transport en commun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Prévoir une enquête relative aux transports auprès du public (origine des visiteurs, moyen de transport utilisé)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i="1">
              <a:solidFill>
                <a:srgbClr val="073555"/>
              </a:solidFill>
              <a:latin typeface="Nunito" panose="00000500000000000000" pitchFamily="2" charset="0"/>
            </a:endParaRPr>
          </a:p>
          <a:p>
            <a:r>
              <a:rPr lang="fr-FR" sz="1000" b="1" i="1">
                <a:solidFill>
                  <a:srgbClr val="073555"/>
                </a:solidFill>
                <a:latin typeface="Nunito" panose="00000500000000000000" pitchFamily="2" charset="0"/>
              </a:rPr>
              <a:t>Inviter les publics à la transition écologique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Une signalétique informe et sensibilise le public sur les dispositifs (tri, vélo, accessibilité...) mis en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Mes campagnes en ligne comportent un volet de sensibilisation environnementale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L'événement rend public ses impacts environnementaux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Des équipes sont à la disposition du public pour expliquer les dispositifs mis en place (tri, parcours handicapé, alimentation bio...)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Proposer au public un moyen de me faire des propositions d'améliorations sur la démarche éco événement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Prévoir une animation sur les enjeux globaux du développement durable et leur compréhension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Prévoir une animation sur les solutions que le public peut mettre en place dans son quotidien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i="1">
              <a:solidFill>
                <a:srgbClr val="073555"/>
              </a:solidFill>
              <a:latin typeface="Nunito" panose="00000500000000000000" pitchFamily="2" charset="0"/>
            </a:endParaRPr>
          </a:p>
          <a:p>
            <a:r>
              <a:rPr lang="fr-FR" sz="1000" b="1" i="1">
                <a:solidFill>
                  <a:srgbClr val="073555"/>
                </a:solidFill>
                <a:latin typeface="Nunito" panose="00000500000000000000" pitchFamily="2" charset="0"/>
              </a:rPr>
              <a:t>Manger durable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Avoir mis en place un système de redistribution/don des non consommés/invendus alimentaires </a:t>
            </a:r>
            <a:endParaRPr lang="fr-FR" sz="1000" i="1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Proposer un menu bas carbone dont les émissions GES sont inférieures à 2500gco2eq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Former les équipes restauration à la lutte contre le gaspillage alimentaire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Les denrées consommées par les publics sont majoritairement d'origine locale /circuit court / saison / fermier </a:t>
            </a:r>
            <a:endParaRPr lang="fr-FR" sz="1000" i="1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Les plats sont faits maison à base de produits frais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Une majorité des menus proposés sont équilibrés d'un point de vue nutritionnel </a:t>
            </a:r>
            <a:endParaRPr lang="fr-FR" sz="1000" i="1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/>
              </a:rPr>
              <a:t>Les denrées consommées par l'organisation, les équipes et/ ou les artistes sont majoritairement d'origine locale /circuit court / saison / fermier </a:t>
            </a:r>
            <a:endParaRPr lang="fr-FR" sz="1000" i="1">
              <a:solidFill>
                <a:srgbClr val="073555"/>
              </a:solidFill>
              <a:latin typeface="Nuni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11494-CF05-9C4A-BEAD-46504A19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/>
              <a:t>Liste des engagements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A4960-8D68-C143-AD81-F4BDAB50B5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81" y="180698"/>
            <a:ext cx="1189037" cy="658813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A3E9E4-E97D-3D45-83EE-37B344E349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49B005-9279-7DC8-5473-E01BB3050E38}"/>
              </a:ext>
            </a:extLst>
          </p:cNvPr>
          <p:cNvSpPr txBox="1"/>
          <p:nvPr/>
        </p:nvSpPr>
        <p:spPr>
          <a:xfrm>
            <a:off x="1029810" y="899686"/>
            <a:ext cx="1061283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rgbClr val="073555"/>
                </a:solidFill>
                <a:latin typeface="Nunito" panose="00000500000000000000" pitchFamily="2" charset="0"/>
              </a:rPr>
              <a:t>Ressources - Sobriété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Minimiser l’usage de groupes électrogènes à énergie fossile exclusive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Utiliser des supports et moyens d'impression éco-conçus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Avoir une scénographie issue du réemploi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Limiter et optimiser au maximum les impressions (recto/verso, peu d'encrage, format standard pour éviter les pertes de découpe...)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Les supports de signalétique sont intemporels (signalétique sans date et pérenne), et stockables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Supprimer les goodies et cadeaux remis aux participants (type carnet, stylo et autres supports de communication)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Avoir une scénographie démontable et réutilisable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i="1">
              <a:solidFill>
                <a:srgbClr val="073555"/>
              </a:solidFill>
              <a:latin typeface="Nunito" panose="00000500000000000000" pitchFamily="2" charset="0"/>
            </a:endParaRPr>
          </a:p>
          <a:p>
            <a:r>
              <a:rPr lang="fr-FR" sz="1000" b="1">
                <a:solidFill>
                  <a:srgbClr val="073555"/>
                </a:solidFill>
                <a:latin typeface="Nunito" panose="00000500000000000000" pitchFamily="2" charset="0"/>
              </a:rPr>
              <a:t>S'organiser et progresser  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Réaliser &amp; communiquer un bilan avec des critères environnementaux de la manifestation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J’ai un tableau de bord environnemental avec des critères environnementaux de la manifestation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Nommer un référent développement durable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J’ai intégré des critères de développement durable dans le cahier des charges des prestataires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Définir une politique 'éco événement avec des objectifs chiffrés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J’ai un tableau de bord environnemental complété sur plusieurs éditions avec plus de 5 indicateurs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Une action significative en faveur du bien-être des équipes (salariés/ bénévoles)</a:t>
            </a:r>
          </a:p>
          <a:p>
            <a:endParaRPr lang="fr-FR" sz="1000" i="1">
              <a:solidFill>
                <a:srgbClr val="073555"/>
              </a:solidFill>
              <a:latin typeface="Nunito" panose="00000500000000000000" pitchFamily="2" charset="0"/>
            </a:endParaRPr>
          </a:p>
          <a:p>
            <a:r>
              <a:rPr lang="fr-FR" sz="1000" b="1">
                <a:solidFill>
                  <a:srgbClr val="073555"/>
                </a:solidFill>
                <a:latin typeface="Nunito" panose="00000500000000000000" pitchFamily="2" charset="0"/>
              </a:rPr>
              <a:t>Un événement pour tous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Nommer / former un référent accessibilité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Une action significative de parité sur la scène / missions de représentation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Des personnes en situations vulnérables ont effectivement participé à mon événement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Des personnes en situation de handicap ont effectivement participé à mon événement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Mettre en place 1 action (au moins) favorisant l'accessibilité aux personnes âgées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Vérifier / diagnostiquer l'accessibilité effective du 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i="1">
              <a:solidFill>
                <a:srgbClr val="073555"/>
              </a:solidFill>
              <a:latin typeface="Nunito" panose="00000500000000000000" pitchFamily="2" charset="0"/>
            </a:endParaRPr>
          </a:p>
          <a:p>
            <a:r>
              <a:rPr lang="fr-FR" sz="1000" b="1">
                <a:solidFill>
                  <a:srgbClr val="073555"/>
                </a:solidFill>
                <a:latin typeface="Nunito" panose="00000500000000000000" pitchFamily="2" charset="0"/>
              </a:rPr>
              <a:t>Zéro déchet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Zéro gobelet plastique jetable (PLA y compris)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Proposer un tri des déchets recyclables et verre en zone publique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Tous les gobelets réutilisables sont consignés et non millésimés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Trier les biodéchets en zone publique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Faire une évaluation des quantités de déchets produits et valorisés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Zéro bouteille en plastique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Ne pas utiliser de PLA (plastique "compostable")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Chacun des déchets est orienté vers la filière qui lui correspond, si elle existe sur le territoire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Remplacer la vaisselle jetable (contenants, couverts, pailles) par de la vaisselle réutilisable ou compostable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i="1">
                <a:solidFill>
                  <a:srgbClr val="073555"/>
                </a:solidFill>
                <a:latin typeface="Nunito" panose="00000500000000000000" pitchFamily="2" charset="0"/>
              </a:rPr>
              <a:t>Trier les déchets dans les zones techniques en quadri-flux (ordure ménagères, emballages recyclables, biodéchets et verre)</a:t>
            </a:r>
            <a:endParaRPr lang="fr-FR" sz="1000">
              <a:latin typeface="Nunito" panose="00000500000000000000" pitchFamily="2" charset="0"/>
            </a:endParaRPr>
          </a:p>
          <a:p>
            <a:endParaRPr lang="fr-FR">
              <a:latin typeface="Nunito" panose="00000500000000000000" pitchFamily="2" charset="0"/>
            </a:endParaRPr>
          </a:p>
          <a:p>
            <a:endParaRPr lang="fr-FR">
              <a:latin typeface="Nuni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8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7A8A301-6CF1-C95C-7941-5C1B8A696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4099" y="488535"/>
            <a:ext cx="7309701" cy="922338"/>
          </a:xfrm>
        </p:spPr>
        <p:txBody>
          <a:bodyPr>
            <a:normAutofit/>
          </a:bodyPr>
          <a:lstStyle/>
          <a:p>
            <a:r>
              <a:rPr lang="fr-FR"/>
              <a:t>Réponses SONDAGE :                          </a:t>
            </a:r>
          </a:p>
          <a:p>
            <a:r>
              <a:rPr lang="fr-FR"/>
              <a:t>   Vos pratiques écologiques au quotidien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4AEF7B-902B-9D98-F40B-A10EC9ACB6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D2BCC-8AF1-B7E9-0821-E22821D9603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C20B21-571E-5CDF-AD20-79DFFA14F1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596205-0AC1-0112-B4B6-311AE91F9394}"/>
              </a:ext>
            </a:extLst>
          </p:cNvPr>
          <p:cNvSpPr txBox="1"/>
          <p:nvPr/>
        </p:nvSpPr>
        <p:spPr>
          <a:xfrm>
            <a:off x="1905305" y="1707138"/>
            <a:ext cx="100125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 Lien récapitulatif du questionnaire :</a:t>
            </a:r>
          </a:p>
          <a:p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r>
              <a:rPr lang="fr-FR">
                <a:solidFill>
                  <a:srgbClr val="073555"/>
                </a:solidFill>
                <a:latin typeface="Nunito" panose="00000500000000000000" pitchFamily="2" charset="0"/>
                <a:hlinkClick r:id="rId2"/>
              </a:rPr>
              <a:t>Instants T 2024 : vos pratiques écologiques au quotidien </a:t>
            </a:r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68F34F1-E0F8-68F8-0B2C-FA337962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55" y="3180318"/>
            <a:ext cx="7954289" cy="2266809"/>
          </a:xfrm>
          <a:prstGeom prst="rect">
            <a:avLst/>
          </a:prstGeom>
        </p:spPr>
      </p:pic>
      <p:pic>
        <p:nvPicPr>
          <p:cNvPr id="7" name="Graphique 6" descr="Presse-papiers vérifié contour">
            <a:extLst>
              <a:ext uri="{FF2B5EF4-FFF2-40B4-BE49-F238E27FC236}">
                <a16:creationId xmlns:a16="http://schemas.microsoft.com/office/drawing/2014/main" id="{765D5F09-0E7C-B4A0-9217-87AB57652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837" y="1707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6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0BF40-D457-7488-1A43-3A672557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13B4DE-1E13-12D2-4C84-1F6C2E065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Réponses questionnaire de satisfaction 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35B145-D7BA-CE83-8ABC-6DFFB92E3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3D05E-D8C6-97D1-85A9-9A56CDE419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3139EE-9EFE-298F-1BBB-E43CE6B37E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6" name="Étoile : 5 branches 15">
            <a:extLst>
              <a:ext uri="{FF2B5EF4-FFF2-40B4-BE49-F238E27FC236}">
                <a16:creationId xmlns:a16="http://schemas.microsoft.com/office/drawing/2014/main" id="{E80C14E0-ABB9-A3E0-0698-91954005189A}"/>
              </a:ext>
            </a:extLst>
          </p:cNvPr>
          <p:cNvSpPr/>
          <p:nvPr/>
        </p:nvSpPr>
        <p:spPr>
          <a:xfrm>
            <a:off x="1808616" y="1839632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5 branches 16">
            <a:extLst>
              <a:ext uri="{FF2B5EF4-FFF2-40B4-BE49-F238E27FC236}">
                <a16:creationId xmlns:a16="http://schemas.microsoft.com/office/drawing/2014/main" id="{83A056D3-9328-D5E1-2744-FC318EB46FBD}"/>
              </a:ext>
            </a:extLst>
          </p:cNvPr>
          <p:cNvSpPr/>
          <p:nvPr/>
        </p:nvSpPr>
        <p:spPr>
          <a:xfrm>
            <a:off x="2342516" y="1839632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id="{82ACA9C0-97E3-A65C-76EF-0C52C0BAC292}"/>
              </a:ext>
            </a:extLst>
          </p:cNvPr>
          <p:cNvSpPr/>
          <p:nvPr/>
        </p:nvSpPr>
        <p:spPr>
          <a:xfrm>
            <a:off x="2891930" y="1839631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5 branches 18">
            <a:extLst>
              <a:ext uri="{FF2B5EF4-FFF2-40B4-BE49-F238E27FC236}">
                <a16:creationId xmlns:a16="http://schemas.microsoft.com/office/drawing/2014/main" id="{B0207C59-1CD9-33F8-D56A-CF4BB84E3ADC}"/>
              </a:ext>
            </a:extLst>
          </p:cNvPr>
          <p:cNvSpPr/>
          <p:nvPr/>
        </p:nvSpPr>
        <p:spPr>
          <a:xfrm>
            <a:off x="3425830" y="1839631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5 branches 19">
            <a:extLst>
              <a:ext uri="{FF2B5EF4-FFF2-40B4-BE49-F238E27FC236}">
                <a16:creationId xmlns:a16="http://schemas.microsoft.com/office/drawing/2014/main" id="{D26AB003-379F-47C1-DA01-CAFF7DE32A42}"/>
              </a:ext>
            </a:extLst>
          </p:cNvPr>
          <p:cNvSpPr/>
          <p:nvPr/>
        </p:nvSpPr>
        <p:spPr>
          <a:xfrm>
            <a:off x="3975244" y="1839630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FAEE394-0676-8D98-041B-350335B1C188}"/>
              </a:ext>
            </a:extLst>
          </p:cNvPr>
          <p:cNvSpPr txBox="1"/>
          <p:nvPr/>
        </p:nvSpPr>
        <p:spPr>
          <a:xfrm>
            <a:off x="2196041" y="1368394"/>
            <a:ext cx="1862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Organisation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C64CC62-BB87-EF9A-9C2A-85061F6D8562}"/>
              </a:ext>
            </a:extLst>
          </p:cNvPr>
          <p:cNvSpPr txBox="1"/>
          <p:nvPr/>
        </p:nvSpPr>
        <p:spPr>
          <a:xfrm>
            <a:off x="3274515" y="2273262"/>
            <a:ext cx="13522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073555"/>
                </a:solidFill>
                <a:latin typeface="Nunito" panose="00000500000000000000" pitchFamily="2" charset="0"/>
              </a:rPr>
              <a:t>Moyenne : 8,9/10</a:t>
            </a:r>
          </a:p>
        </p:txBody>
      </p:sp>
      <p:sp>
        <p:nvSpPr>
          <p:cNvPr id="25" name="Étoile : 5 branches 24">
            <a:extLst>
              <a:ext uri="{FF2B5EF4-FFF2-40B4-BE49-F238E27FC236}">
                <a16:creationId xmlns:a16="http://schemas.microsoft.com/office/drawing/2014/main" id="{AF9812F2-C29E-92E0-398C-C819DDF66FB3}"/>
              </a:ext>
            </a:extLst>
          </p:cNvPr>
          <p:cNvSpPr/>
          <p:nvPr/>
        </p:nvSpPr>
        <p:spPr>
          <a:xfrm>
            <a:off x="7226327" y="1894785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5 branches 25">
            <a:extLst>
              <a:ext uri="{FF2B5EF4-FFF2-40B4-BE49-F238E27FC236}">
                <a16:creationId xmlns:a16="http://schemas.microsoft.com/office/drawing/2014/main" id="{9F4D18E0-6145-1378-E389-9084DE56D810}"/>
              </a:ext>
            </a:extLst>
          </p:cNvPr>
          <p:cNvSpPr/>
          <p:nvPr/>
        </p:nvSpPr>
        <p:spPr>
          <a:xfrm>
            <a:off x="7775741" y="1894784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 : 5 branches 26">
            <a:extLst>
              <a:ext uri="{FF2B5EF4-FFF2-40B4-BE49-F238E27FC236}">
                <a16:creationId xmlns:a16="http://schemas.microsoft.com/office/drawing/2014/main" id="{EE31766F-8049-1820-DE27-15B4FF4D4ECF}"/>
              </a:ext>
            </a:extLst>
          </p:cNvPr>
          <p:cNvSpPr/>
          <p:nvPr/>
        </p:nvSpPr>
        <p:spPr>
          <a:xfrm>
            <a:off x="8325155" y="1894784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 : 5 branches 27">
            <a:extLst>
              <a:ext uri="{FF2B5EF4-FFF2-40B4-BE49-F238E27FC236}">
                <a16:creationId xmlns:a16="http://schemas.microsoft.com/office/drawing/2014/main" id="{C032F665-9D4C-C51E-F245-56BB58AC89C9}"/>
              </a:ext>
            </a:extLst>
          </p:cNvPr>
          <p:cNvSpPr/>
          <p:nvPr/>
        </p:nvSpPr>
        <p:spPr>
          <a:xfrm>
            <a:off x="8874569" y="1894784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 : 5 branches 28">
            <a:extLst>
              <a:ext uri="{FF2B5EF4-FFF2-40B4-BE49-F238E27FC236}">
                <a16:creationId xmlns:a16="http://schemas.microsoft.com/office/drawing/2014/main" id="{272527A7-BAAA-BCAE-2E59-B0F5826857C4}"/>
              </a:ext>
            </a:extLst>
          </p:cNvPr>
          <p:cNvSpPr/>
          <p:nvPr/>
        </p:nvSpPr>
        <p:spPr>
          <a:xfrm>
            <a:off x="9423518" y="1894784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A81FDC7-866F-515F-A081-01D215A6B398}"/>
              </a:ext>
            </a:extLst>
          </p:cNvPr>
          <p:cNvSpPr txBox="1"/>
          <p:nvPr/>
        </p:nvSpPr>
        <p:spPr>
          <a:xfrm>
            <a:off x="6396490" y="1311438"/>
            <a:ext cx="4583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0" i="0">
                <a:solidFill>
                  <a:srgbClr val="073555"/>
                </a:solidFill>
                <a:effectLst/>
                <a:latin typeface="Nunito" panose="00000500000000000000" pitchFamily="2" charset="0"/>
              </a:rPr>
              <a:t>Conférence-débat : Qu'est-ce que l'essentiel d'une expérience touristique ?</a:t>
            </a:r>
            <a:r>
              <a:rPr lang="fr-FR" sz="1600">
                <a:solidFill>
                  <a:srgbClr val="073555"/>
                </a:solidFill>
                <a:latin typeface="Nunito" panose="00000500000000000000" pitchFamily="2" charset="0"/>
              </a:rPr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168EB86-2352-54AB-1BF6-F1AC3761A8E4}"/>
              </a:ext>
            </a:extLst>
          </p:cNvPr>
          <p:cNvSpPr txBox="1"/>
          <p:nvPr/>
        </p:nvSpPr>
        <p:spPr>
          <a:xfrm>
            <a:off x="8688177" y="2328418"/>
            <a:ext cx="13522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073555"/>
                </a:solidFill>
                <a:latin typeface="Nunito" panose="00000500000000000000" pitchFamily="2" charset="0"/>
              </a:rPr>
              <a:t>Moyenne : 8,75/10</a:t>
            </a:r>
          </a:p>
        </p:txBody>
      </p:sp>
      <p:sp>
        <p:nvSpPr>
          <p:cNvPr id="32" name="Étoile : 5 branches 31">
            <a:extLst>
              <a:ext uri="{FF2B5EF4-FFF2-40B4-BE49-F238E27FC236}">
                <a16:creationId xmlns:a16="http://schemas.microsoft.com/office/drawing/2014/main" id="{AAD190AB-8A5C-502B-A076-6ABF6F5DDFD0}"/>
              </a:ext>
            </a:extLst>
          </p:cNvPr>
          <p:cNvSpPr/>
          <p:nvPr/>
        </p:nvSpPr>
        <p:spPr>
          <a:xfrm>
            <a:off x="1810460" y="3511867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Étoile : 5 branches 32">
            <a:extLst>
              <a:ext uri="{FF2B5EF4-FFF2-40B4-BE49-F238E27FC236}">
                <a16:creationId xmlns:a16="http://schemas.microsoft.com/office/drawing/2014/main" id="{A4C3A308-D3DC-3C59-F4E9-CC685722A443}"/>
              </a:ext>
            </a:extLst>
          </p:cNvPr>
          <p:cNvSpPr/>
          <p:nvPr/>
        </p:nvSpPr>
        <p:spPr>
          <a:xfrm>
            <a:off x="2355817" y="3511867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Étoile : 5 branches 33">
            <a:extLst>
              <a:ext uri="{FF2B5EF4-FFF2-40B4-BE49-F238E27FC236}">
                <a16:creationId xmlns:a16="http://schemas.microsoft.com/office/drawing/2014/main" id="{3AE267B3-8328-7304-6A13-9FFA84BD0EBD}"/>
              </a:ext>
            </a:extLst>
          </p:cNvPr>
          <p:cNvSpPr/>
          <p:nvPr/>
        </p:nvSpPr>
        <p:spPr>
          <a:xfrm>
            <a:off x="2901174" y="3511867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Étoile : 5 branches 34">
            <a:extLst>
              <a:ext uri="{FF2B5EF4-FFF2-40B4-BE49-F238E27FC236}">
                <a16:creationId xmlns:a16="http://schemas.microsoft.com/office/drawing/2014/main" id="{2C11EA56-8616-C6AF-F91C-7AD1539028B9}"/>
              </a:ext>
            </a:extLst>
          </p:cNvPr>
          <p:cNvSpPr/>
          <p:nvPr/>
        </p:nvSpPr>
        <p:spPr>
          <a:xfrm>
            <a:off x="3446531" y="3511867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Étoile : 5 branches 35">
            <a:extLst>
              <a:ext uri="{FF2B5EF4-FFF2-40B4-BE49-F238E27FC236}">
                <a16:creationId xmlns:a16="http://schemas.microsoft.com/office/drawing/2014/main" id="{63FFD761-1E49-1C64-5B0C-E85348DB156A}"/>
              </a:ext>
            </a:extLst>
          </p:cNvPr>
          <p:cNvSpPr/>
          <p:nvPr/>
        </p:nvSpPr>
        <p:spPr>
          <a:xfrm>
            <a:off x="4022961" y="3511867"/>
            <a:ext cx="489738" cy="433633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BAC4825-9C31-C6A2-DCAC-C0E31E798C5C}"/>
              </a:ext>
            </a:extLst>
          </p:cNvPr>
          <p:cNvSpPr txBox="1"/>
          <p:nvPr/>
        </p:nvSpPr>
        <p:spPr>
          <a:xfrm>
            <a:off x="924502" y="2919325"/>
            <a:ext cx="4932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0" i="0">
                <a:solidFill>
                  <a:srgbClr val="073555"/>
                </a:solidFill>
                <a:effectLst/>
                <a:latin typeface="Nunito" panose="00000500000000000000" pitchFamily="2" charset="0"/>
              </a:rPr>
              <a:t>Capsules d'expériences touristiques « Se connecter aux besoins essentiels des clientèles » </a:t>
            </a:r>
            <a:endParaRPr lang="fr-FR" sz="1600">
              <a:solidFill>
                <a:srgbClr val="073555"/>
              </a:solidFill>
              <a:latin typeface="Nunito" panose="00000500000000000000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B835DE2-2E0A-ECD5-0588-DA31E35884C6}"/>
              </a:ext>
            </a:extLst>
          </p:cNvPr>
          <p:cNvSpPr txBox="1"/>
          <p:nvPr/>
        </p:nvSpPr>
        <p:spPr>
          <a:xfrm>
            <a:off x="3377108" y="3977216"/>
            <a:ext cx="13522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073555"/>
                </a:solidFill>
                <a:latin typeface="Nunito" panose="00000500000000000000" pitchFamily="2" charset="0"/>
              </a:rPr>
              <a:t>Moyenne : 8,05/10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31D904A-948C-F4A1-E8D3-436AC046F41F}"/>
              </a:ext>
            </a:extLst>
          </p:cNvPr>
          <p:cNvSpPr txBox="1"/>
          <p:nvPr/>
        </p:nvSpPr>
        <p:spPr>
          <a:xfrm>
            <a:off x="6221767" y="2919023"/>
            <a:ext cx="4932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0" i="0">
                <a:solidFill>
                  <a:srgbClr val="073555"/>
                </a:solidFill>
                <a:effectLst/>
                <a:latin typeface="Nunito" panose="00000500000000000000" pitchFamily="2" charset="0"/>
              </a:rPr>
              <a:t>Capsules d'expériences touristiques </a:t>
            </a:r>
            <a:endParaRPr lang="fr-FR" sz="160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algn="ctr"/>
            <a:r>
              <a:rPr lang="fr-FR" sz="1600" b="0" i="0">
                <a:solidFill>
                  <a:srgbClr val="073555"/>
                </a:solidFill>
                <a:effectLst/>
                <a:latin typeface="Nunito" panose="00000500000000000000" pitchFamily="2" charset="0"/>
              </a:rPr>
              <a:t>« Prendre soin de mon environnement » </a:t>
            </a:r>
            <a:endParaRPr lang="fr-FR" sz="1600">
              <a:solidFill>
                <a:srgbClr val="073555"/>
              </a:solidFill>
              <a:latin typeface="Nunito" panose="00000500000000000000" pitchFamily="2" charset="0"/>
            </a:endParaRPr>
          </a:p>
        </p:txBody>
      </p:sp>
      <p:sp>
        <p:nvSpPr>
          <p:cNvPr id="48" name="Étoile : 5 branches 47">
            <a:extLst>
              <a:ext uri="{FF2B5EF4-FFF2-40B4-BE49-F238E27FC236}">
                <a16:creationId xmlns:a16="http://schemas.microsoft.com/office/drawing/2014/main" id="{C8CFDEDD-ED22-CC4A-5F7B-8F611118C8F2}"/>
              </a:ext>
            </a:extLst>
          </p:cNvPr>
          <p:cNvSpPr/>
          <p:nvPr/>
        </p:nvSpPr>
        <p:spPr>
          <a:xfrm>
            <a:off x="7226327" y="3563849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Étoile : 5 branches 48">
            <a:extLst>
              <a:ext uri="{FF2B5EF4-FFF2-40B4-BE49-F238E27FC236}">
                <a16:creationId xmlns:a16="http://schemas.microsoft.com/office/drawing/2014/main" id="{ADD7BA26-F308-E3D8-7179-A31ADEC7749D}"/>
              </a:ext>
            </a:extLst>
          </p:cNvPr>
          <p:cNvSpPr/>
          <p:nvPr/>
        </p:nvSpPr>
        <p:spPr>
          <a:xfrm>
            <a:off x="7775741" y="3563848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 : 5 branches 49">
            <a:extLst>
              <a:ext uri="{FF2B5EF4-FFF2-40B4-BE49-F238E27FC236}">
                <a16:creationId xmlns:a16="http://schemas.microsoft.com/office/drawing/2014/main" id="{9F0595CD-9B2B-F1DD-B639-3080480BAAC0}"/>
              </a:ext>
            </a:extLst>
          </p:cNvPr>
          <p:cNvSpPr/>
          <p:nvPr/>
        </p:nvSpPr>
        <p:spPr>
          <a:xfrm>
            <a:off x="8325155" y="3563847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3A05586A-D314-9C96-55C8-9D492DB5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13" y="1812646"/>
            <a:ext cx="276316" cy="48974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30E4AA80-00EC-5BB6-9652-D707EC782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387" y="1867802"/>
            <a:ext cx="276316" cy="489746"/>
          </a:xfrm>
          <a:prstGeom prst="rect">
            <a:avLst/>
          </a:prstGeom>
        </p:spPr>
      </p:pic>
      <p:sp>
        <p:nvSpPr>
          <p:cNvPr id="55" name="Étoile : 5 branches 54">
            <a:extLst>
              <a:ext uri="{FF2B5EF4-FFF2-40B4-BE49-F238E27FC236}">
                <a16:creationId xmlns:a16="http://schemas.microsoft.com/office/drawing/2014/main" id="{FB38AB04-FD08-BB0D-C86A-6D2098F358B5}"/>
              </a:ext>
            </a:extLst>
          </p:cNvPr>
          <p:cNvSpPr/>
          <p:nvPr/>
        </p:nvSpPr>
        <p:spPr>
          <a:xfrm>
            <a:off x="9423518" y="3563847"/>
            <a:ext cx="489738" cy="433633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Étoile : 5 branches 55">
            <a:extLst>
              <a:ext uri="{FF2B5EF4-FFF2-40B4-BE49-F238E27FC236}">
                <a16:creationId xmlns:a16="http://schemas.microsoft.com/office/drawing/2014/main" id="{4064251B-71F2-0CEE-2B46-9EDAEB6B631A}"/>
              </a:ext>
            </a:extLst>
          </p:cNvPr>
          <p:cNvSpPr/>
          <p:nvPr/>
        </p:nvSpPr>
        <p:spPr>
          <a:xfrm>
            <a:off x="8874568" y="3565725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3673CCA1-C8A4-92FE-EA3E-2E22AF74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96" y="3550311"/>
            <a:ext cx="276316" cy="489746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FAE01C89-96E6-E971-3F98-690520D6D2AD}"/>
              </a:ext>
            </a:extLst>
          </p:cNvPr>
          <p:cNvSpPr txBox="1"/>
          <p:nvPr/>
        </p:nvSpPr>
        <p:spPr>
          <a:xfrm>
            <a:off x="8814893" y="3989085"/>
            <a:ext cx="13522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073555"/>
                </a:solidFill>
                <a:latin typeface="Nunito" panose="00000500000000000000" pitchFamily="2" charset="0"/>
              </a:rPr>
              <a:t>Moyenne : 7,5/10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9C4A4DE1-6123-64D2-3FA6-621500E96DEB}"/>
              </a:ext>
            </a:extLst>
          </p:cNvPr>
          <p:cNvSpPr txBox="1"/>
          <p:nvPr/>
        </p:nvSpPr>
        <p:spPr>
          <a:xfrm>
            <a:off x="2225635" y="4454766"/>
            <a:ext cx="15051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073555"/>
                </a:solidFill>
                <a:latin typeface="Nunito" panose="00000500000000000000" pitchFamily="2" charset="0"/>
              </a:rPr>
              <a:t>Balade</a:t>
            </a:r>
          </a:p>
        </p:txBody>
      </p:sp>
      <p:sp>
        <p:nvSpPr>
          <p:cNvPr id="59" name="Étoile : 5 branches 58">
            <a:extLst>
              <a:ext uri="{FF2B5EF4-FFF2-40B4-BE49-F238E27FC236}">
                <a16:creationId xmlns:a16="http://schemas.microsoft.com/office/drawing/2014/main" id="{26FD763E-D691-0966-EEA7-A4E3C89EF9E0}"/>
              </a:ext>
            </a:extLst>
          </p:cNvPr>
          <p:cNvSpPr/>
          <p:nvPr/>
        </p:nvSpPr>
        <p:spPr>
          <a:xfrm>
            <a:off x="1629518" y="4808223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Étoile : 5 branches 59">
            <a:extLst>
              <a:ext uri="{FF2B5EF4-FFF2-40B4-BE49-F238E27FC236}">
                <a16:creationId xmlns:a16="http://schemas.microsoft.com/office/drawing/2014/main" id="{DE4883F7-43D4-3EB5-4A94-6DF7317ECEF0}"/>
              </a:ext>
            </a:extLst>
          </p:cNvPr>
          <p:cNvSpPr/>
          <p:nvPr/>
        </p:nvSpPr>
        <p:spPr>
          <a:xfrm>
            <a:off x="2174875" y="4808223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Étoile : 5 branches 60">
            <a:extLst>
              <a:ext uri="{FF2B5EF4-FFF2-40B4-BE49-F238E27FC236}">
                <a16:creationId xmlns:a16="http://schemas.microsoft.com/office/drawing/2014/main" id="{3BD7F286-CC7E-DC8B-3CA3-E73FDF69B769}"/>
              </a:ext>
            </a:extLst>
          </p:cNvPr>
          <p:cNvSpPr/>
          <p:nvPr/>
        </p:nvSpPr>
        <p:spPr>
          <a:xfrm>
            <a:off x="2720232" y="4809770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Étoile : 5 branches 61">
            <a:extLst>
              <a:ext uri="{FF2B5EF4-FFF2-40B4-BE49-F238E27FC236}">
                <a16:creationId xmlns:a16="http://schemas.microsoft.com/office/drawing/2014/main" id="{B3529E0B-C138-2858-BA98-78E8C0B6A6B0}"/>
              </a:ext>
            </a:extLst>
          </p:cNvPr>
          <p:cNvSpPr/>
          <p:nvPr/>
        </p:nvSpPr>
        <p:spPr>
          <a:xfrm>
            <a:off x="3265589" y="4808223"/>
            <a:ext cx="489738" cy="433633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Étoile : 5 branches 62">
            <a:extLst>
              <a:ext uri="{FF2B5EF4-FFF2-40B4-BE49-F238E27FC236}">
                <a16:creationId xmlns:a16="http://schemas.microsoft.com/office/drawing/2014/main" id="{8B4420E1-837B-7DAD-FCE6-B4863FECD63B}"/>
              </a:ext>
            </a:extLst>
          </p:cNvPr>
          <p:cNvSpPr/>
          <p:nvPr/>
        </p:nvSpPr>
        <p:spPr>
          <a:xfrm>
            <a:off x="3810946" y="4813437"/>
            <a:ext cx="489738" cy="433633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C70EF58-F7C3-04E8-9665-BCA073C9F7F4}"/>
              </a:ext>
            </a:extLst>
          </p:cNvPr>
          <p:cNvSpPr txBox="1"/>
          <p:nvPr/>
        </p:nvSpPr>
        <p:spPr>
          <a:xfrm>
            <a:off x="3035932" y="5271662"/>
            <a:ext cx="13522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073555"/>
                </a:solidFill>
                <a:latin typeface="Nunito" panose="00000500000000000000" pitchFamily="2" charset="0"/>
              </a:rPr>
              <a:t>Moyenne : 6/10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E9BA3C1-D26F-3740-AEC7-1A04DC1897E8}"/>
              </a:ext>
            </a:extLst>
          </p:cNvPr>
          <p:cNvSpPr txBox="1"/>
          <p:nvPr/>
        </p:nvSpPr>
        <p:spPr>
          <a:xfrm>
            <a:off x="6916275" y="4436254"/>
            <a:ext cx="32993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rgbClr val="073555"/>
                </a:solidFill>
                <a:latin typeface="Nunito" panose="00000500000000000000" pitchFamily="2" charset="0"/>
              </a:rPr>
              <a:t>Lieu d’accueil</a:t>
            </a:r>
          </a:p>
        </p:txBody>
      </p:sp>
      <p:sp>
        <p:nvSpPr>
          <p:cNvPr id="66" name="Étoile : 5 branches 65">
            <a:extLst>
              <a:ext uri="{FF2B5EF4-FFF2-40B4-BE49-F238E27FC236}">
                <a16:creationId xmlns:a16="http://schemas.microsoft.com/office/drawing/2014/main" id="{DC0125E2-C9E8-2226-CC1B-2E9998E1BEA9}"/>
              </a:ext>
            </a:extLst>
          </p:cNvPr>
          <p:cNvSpPr/>
          <p:nvPr/>
        </p:nvSpPr>
        <p:spPr>
          <a:xfrm>
            <a:off x="7226327" y="4828167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 : 5 branches 66">
            <a:extLst>
              <a:ext uri="{FF2B5EF4-FFF2-40B4-BE49-F238E27FC236}">
                <a16:creationId xmlns:a16="http://schemas.microsoft.com/office/drawing/2014/main" id="{4FE26173-E09F-0CA5-195D-013FD1015E9B}"/>
              </a:ext>
            </a:extLst>
          </p:cNvPr>
          <p:cNvSpPr/>
          <p:nvPr/>
        </p:nvSpPr>
        <p:spPr>
          <a:xfrm>
            <a:off x="7775741" y="4842444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toile : 5 branches 67">
            <a:extLst>
              <a:ext uri="{FF2B5EF4-FFF2-40B4-BE49-F238E27FC236}">
                <a16:creationId xmlns:a16="http://schemas.microsoft.com/office/drawing/2014/main" id="{0504031E-ACF8-578A-401E-008C269FA0B1}"/>
              </a:ext>
            </a:extLst>
          </p:cNvPr>
          <p:cNvSpPr/>
          <p:nvPr/>
        </p:nvSpPr>
        <p:spPr>
          <a:xfrm>
            <a:off x="8321098" y="4842444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Étoile : 5 branches 68">
            <a:extLst>
              <a:ext uri="{FF2B5EF4-FFF2-40B4-BE49-F238E27FC236}">
                <a16:creationId xmlns:a16="http://schemas.microsoft.com/office/drawing/2014/main" id="{B59F63E9-4F0E-32CE-7297-7E8B1CDE2C84}"/>
              </a:ext>
            </a:extLst>
          </p:cNvPr>
          <p:cNvSpPr/>
          <p:nvPr/>
        </p:nvSpPr>
        <p:spPr>
          <a:xfrm>
            <a:off x="8861220" y="4844215"/>
            <a:ext cx="489738" cy="43363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Étoile : 5 branches 69">
            <a:extLst>
              <a:ext uri="{FF2B5EF4-FFF2-40B4-BE49-F238E27FC236}">
                <a16:creationId xmlns:a16="http://schemas.microsoft.com/office/drawing/2014/main" id="{55974A0D-92F1-A06C-E3B5-AFB2CC1AFA51}"/>
              </a:ext>
            </a:extLst>
          </p:cNvPr>
          <p:cNvSpPr/>
          <p:nvPr/>
        </p:nvSpPr>
        <p:spPr>
          <a:xfrm>
            <a:off x="9414481" y="4827652"/>
            <a:ext cx="489738" cy="433633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622A47C-0A91-9FD5-0A5C-DBF7F17CDB55}"/>
              </a:ext>
            </a:extLst>
          </p:cNvPr>
          <p:cNvSpPr txBox="1"/>
          <p:nvPr/>
        </p:nvSpPr>
        <p:spPr>
          <a:xfrm>
            <a:off x="8747388" y="5271662"/>
            <a:ext cx="13522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073555"/>
                </a:solidFill>
                <a:latin typeface="Nunito" panose="00000500000000000000" pitchFamily="2" charset="0"/>
              </a:rPr>
              <a:t>Moyenne : 8,5/10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D9CE60CB-4B7F-2A99-2D72-EDFCE38142C5}"/>
              </a:ext>
            </a:extLst>
          </p:cNvPr>
          <p:cNvSpPr txBox="1"/>
          <p:nvPr/>
        </p:nvSpPr>
        <p:spPr>
          <a:xfrm>
            <a:off x="4128940" y="6455053"/>
            <a:ext cx="32993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rgbClr val="073555"/>
                </a:solidFill>
                <a:latin typeface="Nunito" panose="00000500000000000000" pitchFamily="2" charset="0"/>
              </a:rPr>
              <a:t>*sur 33 réponses et 8 réponses pour la balade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35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4C3D3-5FBF-4CC7-7BDA-9290DDBF5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C4439B-2F51-85DF-3EB7-169D6F3EF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Suggestions d’amélioration des participants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08B9BE-80A7-9302-3C1D-9B727EFF83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D390C0-5F95-CF28-0D63-4F6C8E8571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877845-14DC-CA5B-9454-C4405163AD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2B9264-DE5C-BC1B-120C-50406ACE9164}"/>
              </a:ext>
            </a:extLst>
          </p:cNvPr>
          <p:cNvSpPr txBox="1"/>
          <p:nvPr/>
        </p:nvSpPr>
        <p:spPr>
          <a:xfrm>
            <a:off x="1181228" y="1596068"/>
            <a:ext cx="1001250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solidFill>
                  <a:srgbClr val="073555"/>
                </a:solidFill>
                <a:latin typeface="Nunito" panose="00000500000000000000" pitchFamily="2" charset="0"/>
              </a:rPr>
              <a:t> Suggestions d’amélioration </a:t>
            </a: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: </a:t>
            </a:r>
          </a:p>
          <a:p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Créer des espaces dédiés pour que tout le monde puisse laisser sa documentation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Envoyer en amont un plan du site pour faciliter le repérage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Faciliter/ Mettre en avant le covoiturage entre les participants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Faciliter l’accès au buffet/ gérer les flux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Mieux indiquer l’entrée de l’événement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Evénement plus long car le format demi-journée a été estimé trop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latin typeface="Nunito" panose="00000500000000000000" pitchFamily="2" charset="0"/>
            </a:endParaRPr>
          </a:p>
          <a:p>
            <a:endParaRPr lang="fr-FR">
              <a:latin typeface="Nuni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7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1D5B265-812F-3124-5F4B-EA4783C189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5793" b="5793"/>
          <a:stretch>
            <a:fillRect/>
          </a:stretch>
        </p:blipFill>
        <p:spPr>
          <a:xfrm>
            <a:off x="4723310" y="6180138"/>
            <a:ext cx="1958975" cy="677862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DED7D5-D527-204A-97B1-C9A520B4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500868"/>
            <a:ext cx="6011725" cy="488872"/>
          </a:xfrm>
        </p:spPr>
        <p:txBody>
          <a:bodyPr/>
          <a:lstStyle/>
          <a:p>
            <a:pPr algn="ctr"/>
            <a:r>
              <a:rPr lang="fr-FR" b="1">
                <a:solidFill>
                  <a:srgbClr val="0083CC"/>
                </a:solidFill>
              </a:rPr>
              <a:t>Loire-Atlantique développement </a:t>
            </a:r>
          </a:p>
          <a:p>
            <a:pPr algn="ctr"/>
            <a:r>
              <a:rPr lang="fr-FR" b="1">
                <a:solidFill>
                  <a:srgbClr val="0083CC"/>
                </a:solidFill>
              </a:rPr>
              <a:t>Tourisme Durable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4FBD28-26F2-F047-8B3E-987690549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/>
              <a:t>2 Boulevard de l’Estuaire</a:t>
            </a:r>
          </a:p>
          <a:p>
            <a:r>
              <a:rPr lang="fr-FR"/>
              <a:t>44200 - Nantes</a:t>
            </a:r>
          </a:p>
        </p:txBody>
      </p:sp>
      <p:pic>
        <p:nvPicPr>
          <p:cNvPr id="2" name="Picture 4" descr="Une image contenant texte, Police, Graphique, blanc&#10;&#10;Description générée automatiquement">
            <a:extLst>
              <a:ext uri="{FF2B5EF4-FFF2-40B4-BE49-F238E27FC236}">
                <a16:creationId xmlns:a16="http://schemas.microsoft.com/office/drawing/2014/main" id="{440CF720-1142-5296-643E-1EB70567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351" y="6115727"/>
            <a:ext cx="1299686" cy="6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11494-CF05-9C4A-BEAD-46504A19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61560" y="258775"/>
            <a:ext cx="5056249" cy="914400"/>
          </a:xfrm>
        </p:spPr>
        <p:txBody>
          <a:bodyPr/>
          <a:lstStyle/>
          <a:p>
            <a:r>
              <a:rPr lang="fr-FR" b="1"/>
              <a:t>LES PARTICIPANTS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353248A-FC81-E5CD-2DAD-64796C2F78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91B9841-A713-4A20-FA3A-D67F1119D10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A3E9E4-E97D-3D45-83EE-37B344E349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E3E37BD3-A6B7-01B1-14F9-29E2F556D0B4}"/>
              </a:ext>
            </a:extLst>
          </p:cNvPr>
          <p:cNvSpPr txBox="1"/>
          <p:nvPr/>
        </p:nvSpPr>
        <p:spPr>
          <a:xfrm>
            <a:off x="3230880" y="832961"/>
            <a:ext cx="58782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solidFill>
                  <a:srgbClr val="00916B"/>
                </a:solidFill>
                <a:latin typeface="Nunito"/>
              </a:rPr>
              <a:t>182 inscrits</a:t>
            </a:r>
          </a:p>
          <a:p>
            <a:pPr algn="ctr"/>
            <a:r>
              <a:rPr lang="fr-FR" sz="2800">
                <a:solidFill>
                  <a:srgbClr val="00916B"/>
                </a:solidFill>
                <a:latin typeface="Nunito"/>
              </a:rPr>
              <a:t>  149 participants </a:t>
            </a:r>
            <a:r>
              <a:rPr lang="fr-FR" sz="1200">
                <a:solidFill>
                  <a:srgbClr val="00916B"/>
                </a:solidFill>
                <a:latin typeface="Nunito"/>
              </a:rPr>
              <a:t>(vs 124 en 2023)</a:t>
            </a:r>
          </a:p>
          <a:p>
            <a:pPr algn="ctr"/>
            <a:r>
              <a:rPr lang="fr-FR">
                <a:latin typeface="Nunito"/>
              </a:rPr>
              <a:t>(Hors LAD et intervenants)</a:t>
            </a:r>
          </a:p>
        </p:txBody>
      </p:sp>
      <p:graphicFrame>
        <p:nvGraphicFramePr>
          <p:cNvPr id="29" name="Chart 11">
            <a:extLst>
              <a:ext uri="{FF2B5EF4-FFF2-40B4-BE49-F238E27FC236}">
                <a16:creationId xmlns:a16="http://schemas.microsoft.com/office/drawing/2014/main" id="{558091FF-5106-B88D-5397-3883DA144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415112"/>
              </p:ext>
            </p:extLst>
          </p:nvPr>
        </p:nvGraphicFramePr>
        <p:xfrm>
          <a:off x="3236005" y="2325634"/>
          <a:ext cx="5719990" cy="375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62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11494-CF05-9C4A-BEAD-46504A19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anchor="t"/>
          <a:lstStyle/>
          <a:p>
            <a:r>
              <a:rPr lang="fr-FR" b="1"/>
              <a:t>LES PARTICIPANTS - déplacements</a:t>
            </a:r>
          </a:p>
          <a:p>
            <a:r>
              <a:rPr lang="fr-FR" sz="1200" b="1"/>
              <a:t>(Hors LAD)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E6DF353-B506-DDFA-DE52-1D56E292DD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A3E9E4-E97D-3D45-83EE-37B344E349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2148E2-3CCD-0154-8CE1-EF916D03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87" t="10834" r="1841" b="30013"/>
          <a:stretch/>
        </p:blipFill>
        <p:spPr>
          <a:xfrm>
            <a:off x="8170506" y="1818120"/>
            <a:ext cx="3847904" cy="2641601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E224A52-546F-F37A-096C-FA8BBCA29F4E}"/>
              </a:ext>
            </a:extLst>
          </p:cNvPr>
          <p:cNvSpPr txBox="1"/>
          <p:nvPr/>
        </p:nvSpPr>
        <p:spPr>
          <a:xfrm>
            <a:off x="4756013" y="3018084"/>
            <a:ext cx="126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Nunito"/>
              </a:rPr>
              <a:t>Covoiturage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B06FD41-C7B3-7172-772D-E3F490C13B17}"/>
              </a:ext>
            </a:extLst>
          </p:cNvPr>
          <p:cNvSpPr txBox="1"/>
          <p:nvPr/>
        </p:nvSpPr>
        <p:spPr>
          <a:xfrm>
            <a:off x="2627649" y="1128588"/>
            <a:ext cx="1995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>
                <a:solidFill>
                  <a:srgbClr val="073555"/>
                </a:solidFill>
                <a:latin typeface="Nunito"/>
              </a:rPr>
              <a:t>2024</a:t>
            </a:r>
            <a:endParaRPr lang="fr-FR" sz="3200">
              <a:solidFill>
                <a:srgbClr val="073555"/>
              </a:solidFill>
              <a:latin typeface="Nunito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47203EA-A725-91D1-ECD6-E74658D1DD9C}"/>
              </a:ext>
            </a:extLst>
          </p:cNvPr>
          <p:cNvSpPr txBox="1"/>
          <p:nvPr/>
        </p:nvSpPr>
        <p:spPr>
          <a:xfrm>
            <a:off x="6187466" y="5176153"/>
            <a:ext cx="215410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000" dirty="0">
                <a:solidFill>
                  <a:srgbClr val="073555"/>
                </a:solidFill>
                <a:latin typeface="Nunito"/>
              </a:rPr>
              <a:t>65 km </a:t>
            </a:r>
            <a:r>
              <a:rPr lang="fr-FR" sz="1200" dirty="0">
                <a:solidFill>
                  <a:srgbClr val="073555"/>
                </a:solidFill>
                <a:latin typeface="Nunito"/>
              </a:rPr>
              <a:t>parcourus en moyenne par personne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75BE5D90-C70A-EF28-11EC-0658FC3F93B7}"/>
              </a:ext>
            </a:extLst>
          </p:cNvPr>
          <p:cNvSpPr txBox="1"/>
          <p:nvPr/>
        </p:nvSpPr>
        <p:spPr>
          <a:xfrm>
            <a:off x="2337185" y="6241318"/>
            <a:ext cx="215410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400">
                <a:solidFill>
                  <a:srgbClr val="073555"/>
                </a:solidFill>
                <a:latin typeface="Nunito"/>
              </a:rPr>
              <a:t>* 164 réponses</a:t>
            </a:r>
            <a:endParaRPr lang="fr-FR" sz="500">
              <a:solidFill>
                <a:srgbClr val="073555"/>
              </a:solidFill>
              <a:latin typeface="Nunito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B4E2B5A-4959-6B21-33BB-0AC2BD88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60" y="2290023"/>
            <a:ext cx="1725711" cy="2172937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CE53A5ED-6F87-B94B-8DA2-FDC999545C54}"/>
              </a:ext>
            </a:extLst>
          </p:cNvPr>
          <p:cNvSpPr txBox="1"/>
          <p:nvPr/>
        </p:nvSpPr>
        <p:spPr>
          <a:xfrm>
            <a:off x="6529077" y="1901969"/>
            <a:ext cx="148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rgbClr val="073555"/>
                </a:solidFill>
                <a:latin typeface="Nunito"/>
              </a:rPr>
              <a:t>2023</a:t>
            </a:r>
            <a:endParaRPr lang="fr-FR" sz="3200">
              <a:solidFill>
                <a:srgbClr val="073555"/>
              </a:solidFill>
              <a:latin typeface="Nunito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080EE25-2799-78E8-47DC-E9C715C55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122457"/>
              </p:ext>
            </p:extLst>
          </p:nvPr>
        </p:nvGraphicFramePr>
        <p:xfrm>
          <a:off x="765949" y="2055499"/>
          <a:ext cx="4883090" cy="347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127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AA6AA-F36C-FA45-84AC-9F00AA3B7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FFFD64-4C16-1089-80D3-35B6D99E6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anchor="t">
            <a:normAutofit lnSpcReduction="10000"/>
          </a:bodyPr>
          <a:lstStyle/>
          <a:p>
            <a:r>
              <a:rPr lang="fr-FR" b="1"/>
              <a:t>LES PARTICIPANTS – déplacements en voiture</a:t>
            </a:r>
          </a:p>
          <a:p>
            <a:r>
              <a:rPr lang="fr-FR" sz="1200" b="1"/>
              <a:t>(Hors LAD)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D9E31D1A-9BBC-F780-F46B-AF48428AF59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CC78E4-AA13-83CF-9B29-8F2965069C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F8C590E-8DED-545F-F738-6518FB24E2E5}"/>
              </a:ext>
            </a:extLst>
          </p:cNvPr>
          <p:cNvSpPr txBox="1"/>
          <p:nvPr/>
        </p:nvSpPr>
        <p:spPr>
          <a:xfrm>
            <a:off x="4756013" y="3018084"/>
            <a:ext cx="126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Nunito"/>
              </a:rPr>
              <a:t>Covoiturage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9F048A8F-4BCE-797E-B3B3-0B64D8D0C2E5}"/>
              </a:ext>
            </a:extLst>
          </p:cNvPr>
          <p:cNvSpPr txBox="1"/>
          <p:nvPr/>
        </p:nvSpPr>
        <p:spPr>
          <a:xfrm>
            <a:off x="1991042" y="684721"/>
            <a:ext cx="23494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>
                <a:solidFill>
                  <a:srgbClr val="073555"/>
                </a:solidFill>
                <a:latin typeface="Nunito"/>
              </a:rPr>
              <a:t>2024</a:t>
            </a:r>
          </a:p>
          <a:p>
            <a:pPr algn="ctr"/>
            <a:r>
              <a:rPr lang="fr-FR" sz="1050">
                <a:solidFill>
                  <a:srgbClr val="073555"/>
                </a:solidFill>
                <a:latin typeface="Nunito"/>
              </a:rPr>
              <a:t>*164 réponses et calculé sur 63 personnes venues en voiture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FEE68FB3-14E2-4955-3097-65D83617A6B2}"/>
              </a:ext>
            </a:extLst>
          </p:cNvPr>
          <p:cNvSpPr txBox="1"/>
          <p:nvPr/>
        </p:nvSpPr>
        <p:spPr>
          <a:xfrm>
            <a:off x="5879147" y="1870965"/>
            <a:ext cx="20343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rgbClr val="073555"/>
                </a:solidFill>
                <a:latin typeface="Nunito"/>
              </a:rPr>
              <a:t>2023</a:t>
            </a:r>
          </a:p>
          <a:p>
            <a:pPr algn="ctr"/>
            <a:r>
              <a:rPr lang="fr-FR" sz="1000">
                <a:solidFill>
                  <a:srgbClr val="073555"/>
                </a:solidFill>
                <a:latin typeface="Nunito"/>
              </a:rPr>
              <a:t>*133 réponses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6B981CD-1CB0-6694-2610-5B560995682E}"/>
              </a:ext>
            </a:extLst>
          </p:cNvPr>
          <p:cNvSpPr txBox="1"/>
          <p:nvPr/>
        </p:nvSpPr>
        <p:spPr>
          <a:xfrm>
            <a:off x="8163062" y="1887867"/>
            <a:ext cx="14815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rgbClr val="073555"/>
                </a:solidFill>
                <a:latin typeface="Nunito"/>
              </a:rPr>
              <a:t>2022</a:t>
            </a:r>
          </a:p>
          <a:p>
            <a:pPr algn="ctr"/>
            <a:r>
              <a:rPr lang="fr-FR" sz="1000">
                <a:solidFill>
                  <a:srgbClr val="073555"/>
                </a:solidFill>
                <a:latin typeface="Nunito"/>
              </a:rPr>
              <a:t>*38 réponses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3CDF080-E1B1-BD0E-5DD4-6F55D0D992AF}"/>
              </a:ext>
            </a:extLst>
          </p:cNvPr>
          <p:cNvSpPr txBox="1"/>
          <p:nvPr/>
        </p:nvSpPr>
        <p:spPr>
          <a:xfrm>
            <a:off x="10315979" y="1870966"/>
            <a:ext cx="14815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rgbClr val="073555"/>
                </a:solidFill>
                <a:latin typeface="Nunito"/>
              </a:rPr>
              <a:t>2020</a:t>
            </a:r>
          </a:p>
          <a:p>
            <a:pPr algn="ctr"/>
            <a:r>
              <a:rPr lang="fr-FR" sz="1000">
                <a:solidFill>
                  <a:srgbClr val="073555"/>
                </a:solidFill>
                <a:latin typeface="Nunito"/>
              </a:rPr>
              <a:t>*26 réponses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F84808-78E5-EA7F-3F7F-DA8596E6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517" y="2733271"/>
            <a:ext cx="1909292" cy="19016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292B546-518C-0DB2-ED1D-1828C40B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800" y="2643257"/>
            <a:ext cx="1834107" cy="199163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FF37B77-C990-D304-9748-667C8ACB6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565" y="2729075"/>
            <a:ext cx="1901625" cy="1901625"/>
          </a:xfrm>
          <a:prstGeom prst="rect">
            <a:avLst/>
          </a:prstGeom>
        </p:spPr>
      </p:pic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200AD7E9-0490-7F91-5BAA-AC579B7FF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132305"/>
              </p:ext>
            </p:extLst>
          </p:nvPr>
        </p:nvGraphicFramePr>
        <p:xfrm>
          <a:off x="-559785" y="1564733"/>
          <a:ext cx="7335706" cy="476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363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11494-CF05-9C4A-BEAD-46504A19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err="1"/>
              <a:t>INTERVENANT.e.S</a:t>
            </a:r>
            <a:endParaRPr lang="fr-FR" b="1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A4960-8D68-C143-AD81-F4BDAB50B5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547D18-97D7-F94E-AC9D-3806C079BF1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A3E9E4-E97D-3D45-83EE-37B344E349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49B005-9279-7DC8-5473-E01BB3050E38}"/>
              </a:ext>
            </a:extLst>
          </p:cNvPr>
          <p:cNvSpPr txBox="1"/>
          <p:nvPr/>
        </p:nvSpPr>
        <p:spPr>
          <a:xfrm>
            <a:off x="3375742" y="1077224"/>
            <a:ext cx="6020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73555"/>
                </a:solidFill>
                <a:latin typeface="Nunito" panose="00000500000000000000" pitchFamily="2" charset="0"/>
              </a:rPr>
              <a:t>27 intervenants présents (12 hommes et 15 femmes)</a:t>
            </a:r>
          </a:p>
          <a:p>
            <a:r>
              <a:rPr lang="fr-FR" sz="1200" dirty="0">
                <a:solidFill>
                  <a:srgbClr val="073555"/>
                </a:solidFill>
                <a:latin typeface="Nunito" panose="00000500000000000000" pitchFamily="2" charset="0"/>
              </a:rPr>
              <a:t>	(Conférence, ateliers et animateurs/ animatrices)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endParaRPr lang="fr-FR" dirty="0">
              <a:latin typeface="Nunito" panose="00000500000000000000" pitchFamily="2" charset="0"/>
            </a:endParaRPr>
          </a:p>
          <a:p>
            <a:endParaRPr lang="fr-FR" dirty="0">
              <a:latin typeface="Nunito" panose="000005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5CA3E3-65A7-DB5D-1690-786FC70D95DE}"/>
              </a:ext>
            </a:extLst>
          </p:cNvPr>
          <p:cNvSpPr txBox="1"/>
          <p:nvPr/>
        </p:nvSpPr>
        <p:spPr>
          <a:xfrm>
            <a:off x="4813250" y="2305643"/>
            <a:ext cx="5078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73555"/>
                </a:solidFill>
                <a:latin typeface="Nunito" panose="00000500000000000000" pitchFamily="2" charset="0"/>
              </a:rPr>
              <a:t>Parité homme / femme</a:t>
            </a:r>
            <a:endParaRPr lang="fr-FR" sz="2400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B4D0E221-3108-36D5-3510-8E490117C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702620"/>
              </p:ext>
            </p:extLst>
          </p:nvPr>
        </p:nvGraphicFramePr>
        <p:xfrm>
          <a:off x="3665635" y="2767308"/>
          <a:ext cx="5440516" cy="427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32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11494-CF05-9C4A-BEAD-46504A19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2309" y="366712"/>
            <a:ext cx="6666053" cy="922338"/>
          </a:xfrm>
        </p:spPr>
        <p:txBody>
          <a:bodyPr>
            <a:normAutofit fontScale="92500"/>
          </a:bodyPr>
          <a:lstStyle/>
          <a:p>
            <a:r>
              <a:rPr lang="fr-FR" b="1"/>
              <a:t>provenance DES PARTICIPANTS</a:t>
            </a:r>
          </a:p>
          <a:p>
            <a:r>
              <a:rPr lang="fr-FR" sz="1800" b="1"/>
              <a:t>(origine de l’établissement touristique – Hors LAD)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A4960-8D68-C143-AD81-F4BDAB50B5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11839057-B7FA-5E6B-809E-DFDB3049EC3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A3E9E4-E97D-3D45-83EE-37B344E349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A239E-7D76-4F6D-B201-05F70C236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5" t="3348" r="2959" b="2245"/>
          <a:stretch/>
        </p:blipFill>
        <p:spPr>
          <a:xfrm>
            <a:off x="2740914" y="1654989"/>
            <a:ext cx="6516545" cy="44703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117BF-928E-383D-E099-C53E5E7B3060}"/>
              </a:ext>
            </a:extLst>
          </p:cNvPr>
          <p:cNvSpPr/>
          <p:nvPr/>
        </p:nvSpPr>
        <p:spPr>
          <a:xfrm>
            <a:off x="2395588" y="1545396"/>
            <a:ext cx="1280159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51B332-6DDA-F2DD-C377-31099AD4EC49}"/>
              </a:ext>
            </a:extLst>
          </p:cNvPr>
          <p:cNvSpPr txBox="1"/>
          <p:nvPr/>
        </p:nvSpPr>
        <p:spPr>
          <a:xfrm>
            <a:off x="3784478" y="6369465"/>
            <a:ext cx="44294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rgbClr val="073555"/>
                </a:solidFill>
                <a:latin typeface="Nunito" panose="00000500000000000000" pitchFamily="2" charset="0"/>
              </a:rPr>
              <a:t>*Autres : Personnes venant d’ailleurs que de Loire-Atlantique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endParaRPr lang="fr-FR">
              <a:latin typeface="Nunito" panose="00000500000000000000" pitchFamily="2" charset="0"/>
            </a:endParaRPr>
          </a:p>
          <a:p>
            <a:endParaRPr lang="fr-FR">
              <a:latin typeface="Nuni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2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11494-CF05-9C4A-BEAD-46504A19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/>
              <a:t>restauration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A4960-8D68-C143-AD81-F4BDAB50B5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ACF8554-8A33-0E71-18A4-C7175A9ED36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A3E9E4-E97D-3D45-83EE-37B344E349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49B005-9279-7DC8-5473-E01BB3050E38}"/>
              </a:ext>
            </a:extLst>
          </p:cNvPr>
          <p:cNvSpPr txBox="1"/>
          <p:nvPr/>
        </p:nvSpPr>
        <p:spPr>
          <a:xfrm>
            <a:off x="1620011" y="1410873"/>
            <a:ext cx="1001250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73555"/>
                </a:solidFill>
                <a:latin typeface="Nunito" panose="00000500000000000000" pitchFamily="2" charset="0"/>
              </a:rPr>
              <a:t>Buffet avec 8 pièces sur 9 qui étaient végétariennes, équilibrées et majoritairement en circuit court, produits frais, de saison et locaux. Buffet proposé par les restaurateurs du </a:t>
            </a:r>
            <a:r>
              <a:rPr lang="fr-FR" dirty="0" err="1">
                <a:solidFill>
                  <a:srgbClr val="073555"/>
                </a:solidFill>
                <a:latin typeface="Nunito" panose="00000500000000000000" pitchFamily="2" charset="0"/>
              </a:rPr>
              <a:t>Magmaa</a:t>
            </a:r>
            <a:endParaRPr lang="fr-FR" dirty="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73555"/>
              </a:solidFill>
              <a:highlight>
                <a:srgbClr val="FFFF00"/>
              </a:highlight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73555"/>
                </a:solidFill>
                <a:latin typeface="Nunito" panose="00000500000000000000" pitchFamily="2" charset="0"/>
              </a:rPr>
              <a:t>Menu bas carbone : </a:t>
            </a:r>
            <a:r>
              <a:rPr lang="fr-FR" b="0" i="0" dirty="0">
                <a:solidFill>
                  <a:srgbClr val="073555"/>
                </a:solidFill>
                <a:effectLst/>
                <a:latin typeface="Nunito" panose="00000500000000000000" pitchFamily="2" charset="0"/>
              </a:rPr>
              <a:t>émissions GES sont inférieures à 2500gco2eq</a:t>
            </a:r>
            <a:endParaRPr lang="fr-FR" dirty="0">
              <a:solidFill>
                <a:srgbClr val="073555"/>
              </a:solidFill>
              <a:highlight>
                <a:srgbClr val="FFFF00"/>
              </a:highlight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73555"/>
                </a:solidFill>
                <a:latin typeface="Nunito" panose="00000500000000000000" pitchFamily="2" charset="0"/>
              </a:rPr>
              <a:t>Buffet déjeunatoire pour 200 personnes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73555"/>
                </a:solidFill>
                <a:latin typeface="Nunito"/>
              </a:rPr>
              <a:t>0 kg de déchet alimentaire</a:t>
            </a:r>
            <a:endParaRPr lang="fr-FR" sz="1600" dirty="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73555"/>
                </a:solidFill>
                <a:latin typeface="Nunito"/>
              </a:rPr>
              <a:t>0 bouteille en plastique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73555"/>
                </a:solidFill>
                <a:latin typeface="Nunito" panose="00000500000000000000" pitchFamily="2" charset="0"/>
              </a:rPr>
              <a:t>Vaisselle 100% réutilisable </a:t>
            </a:r>
            <a:r>
              <a:rPr lang="fr-FR" sz="1600" dirty="0">
                <a:solidFill>
                  <a:srgbClr val="073555"/>
                </a:solidFill>
                <a:latin typeface="Nunito" panose="00000500000000000000" pitchFamily="2" charset="0"/>
              </a:rPr>
              <a:t>(hors serviettes)</a:t>
            </a:r>
          </a:p>
          <a:p>
            <a:r>
              <a:rPr lang="fr-FR" dirty="0">
                <a:solidFill>
                  <a:srgbClr val="073555"/>
                </a:solidFill>
                <a:latin typeface="Nunito" panose="00000500000000000000" pitchFamily="2" charset="0"/>
              </a:rPr>
              <a:t> </a:t>
            </a:r>
          </a:p>
          <a:p>
            <a:endParaRPr lang="fr-FR" dirty="0">
              <a:latin typeface="Nunito" panose="00000500000000000000" pitchFamily="2" charset="0"/>
            </a:endParaRPr>
          </a:p>
          <a:p>
            <a:endParaRPr lang="fr-FR" dirty="0">
              <a:latin typeface="Nunito" panose="00000500000000000000" pitchFamily="2" charset="0"/>
            </a:endParaRPr>
          </a:p>
          <a:p>
            <a:endParaRPr lang="fr-FR" dirty="0">
              <a:latin typeface="Nunito" panose="00000500000000000000" pitchFamily="2" charset="0"/>
            </a:endParaRPr>
          </a:p>
        </p:txBody>
      </p:sp>
      <p:pic>
        <p:nvPicPr>
          <p:cNvPr id="1026" name="Picture 2" descr="Une image contenant Police, Graphique, graphisme, calligraphie&#10;&#10;Description générée automatiquement">
            <a:extLst>
              <a:ext uri="{FF2B5EF4-FFF2-40B4-BE49-F238E27FC236}">
                <a16:creationId xmlns:a16="http://schemas.microsoft.com/office/drawing/2014/main" id="{73D86F96-442D-8FA7-9B75-636C241D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88" y="5736418"/>
            <a:ext cx="1381124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9A30B73A-7468-F8D5-F2C3-E1DF5E03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27" y="5851728"/>
            <a:ext cx="1037832" cy="63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e image contenant papillon, Graphique&#10;&#10;Description générée automatiquement">
            <a:extLst>
              <a:ext uri="{FF2B5EF4-FFF2-40B4-BE49-F238E27FC236}">
                <a16:creationId xmlns:a16="http://schemas.microsoft.com/office/drawing/2014/main" id="{58A119A6-F662-7EFD-0FB5-0D319372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40472"/>
            <a:ext cx="1495210" cy="6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24893E90-4527-14DB-F85C-78E005D2B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72" y="5811350"/>
            <a:ext cx="1809167" cy="7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9646B6C8-BEC8-805C-FC50-ABDCCD0A2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78" y="5840472"/>
            <a:ext cx="1297232" cy="7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orme">
            <a:extLst>
              <a:ext uri="{FF2B5EF4-FFF2-40B4-BE49-F238E27FC236}">
                <a16:creationId xmlns:a16="http://schemas.microsoft.com/office/drawing/2014/main" id="{6F918417-3A4E-081A-0CAC-44F1179E7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37" y="4231024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Magmaa Food Hall Nantes | Nantes">
            <a:extLst>
              <a:ext uri="{FF2B5EF4-FFF2-40B4-BE49-F238E27FC236}">
                <a16:creationId xmlns:a16="http://schemas.microsoft.com/office/drawing/2014/main" id="{4530975B-059A-94EC-4E8C-11151CEA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18" y="2561891"/>
            <a:ext cx="1734218" cy="1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4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11494-CF05-9C4A-BEAD-46504A19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/>
              <a:t>communication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A4960-8D68-C143-AD81-F4BDAB50B5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DBC46CB-8639-61E4-C709-BB63FD01F31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A3E9E4-E97D-3D45-83EE-37B344E349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49B005-9279-7DC8-5473-E01BB3050E38}"/>
              </a:ext>
            </a:extLst>
          </p:cNvPr>
          <p:cNvSpPr txBox="1"/>
          <p:nvPr/>
        </p:nvSpPr>
        <p:spPr>
          <a:xfrm>
            <a:off x="1620011" y="1383963"/>
            <a:ext cx="10012504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Environ 250 feuilles imprimées pour l’organisation – y compris les badges </a:t>
            </a:r>
            <a:r>
              <a:rPr lang="fr-FR" sz="1400">
                <a:solidFill>
                  <a:srgbClr val="073555"/>
                </a:solidFill>
                <a:latin typeface="Nunito" panose="00000500000000000000" pitchFamily="2" charset="0"/>
              </a:rPr>
              <a:t>(papier 100% recyclé – Ecolabel Européen et </a:t>
            </a:r>
            <a:r>
              <a:rPr lang="fr-FR" sz="1400" err="1">
                <a:solidFill>
                  <a:srgbClr val="073555"/>
                </a:solidFill>
                <a:latin typeface="Nunito" panose="00000500000000000000" pitchFamily="2" charset="0"/>
              </a:rPr>
              <a:t>Blauer</a:t>
            </a:r>
            <a:r>
              <a:rPr lang="fr-FR" sz="1400">
                <a:solidFill>
                  <a:srgbClr val="073555"/>
                </a:solidFill>
                <a:latin typeface="Nunito" panose="00000500000000000000" pitchFamily="2" charset="0"/>
              </a:rPr>
              <a:t> Engel)</a:t>
            </a:r>
            <a:endParaRPr lang="fr-FR" sz="1600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/>
              </a:rPr>
              <a:t>25 feuilles pour la signalétique - impression recto/verso si possible</a:t>
            </a:r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Une scénographie avec du mobilier de seconde main, réutilisable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Suppression des questionnaires papiers : questionnaire et jeu concours en ligne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/>
              </a:rPr>
              <a:t>Une vingtaine de documents projetés sur des supports multimédias (TV, Totem digital) afin de limiter les impressions papiers (programme, détail des intervenants, engagements REEVE)</a:t>
            </a:r>
          </a:p>
          <a:p>
            <a:endParaRPr lang="fr-FR">
              <a:solidFill>
                <a:srgbClr val="073555"/>
              </a:solidFill>
              <a:latin typeface="Nunit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73555"/>
                </a:solidFill>
                <a:latin typeface="Nunito" panose="00000500000000000000" pitchFamily="2" charset="0"/>
              </a:rPr>
              <a:t>Informations disponibles sur le site internet des instants t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073555"/>
                </a:solidFill>
                <a:latin typeface="Nunito" panose="00000500000000000000" pitchFamily="2" charset="0"/>
              </a:rPr>
              <a:t>Accès transport en commun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073555"/>
                </a:solidFill>
                <a:latin typeface="Nunito" panose="00000500000000000000" pitchFamily="2" charset="0"/>
              </a:rPr>
              <a:t>Plateforme covoiturage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073555"/>
                </a:solidFill>
                <a:latin typeface="Nunito" panose="00000500000000000000" pitchFamily="2" charset="0"/>
              </a:rPr>
              <a:t>Accès pistes cyclables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073555"/>
                </a:solidFill>
                <a:latin typeface="Nunito" panose="00000500000000000000" pitchFamily="2" charset="0"/>
              </a:rPr>
              <a:t>Parking à proximité, borne de recharges voitures électriques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073555"/>
                </a:solidFill>
                <a:latin typeface="Nunito" panose="00000500000000000000" pitchFamily="2" charset="0"/>
              </a:rPr>
              <a:t>Nos engagements écoresponsables</a:t>
            </a:r>
            <a:endParaRPr lang="fr-FR" sz="1600">
              <a:latin typeface="Nunito" panose="00000500000000000000" pitchFamily="2" charset="0"/>
            </a:endParaRPr>
          </a:p>
          <a:p>
            <a:endParaRPr lang="fr-FR">
              <a:latin typeface="Nunito" panose="00000500000000000000" pitchFamily="2" charset="0"/>
            </a:endParaRPr>
          </a:p>
          <a:p>
            <a:endParaRPr lang="fr-FR">
              <a:latin typeface="Nuni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3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11494-CF05-9C4A-BEAD-46504A19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err="1"/>
              <a:t>Éco-labellisation</a:t>
            </a:r>
            <a:r>
              <a:rPr lang="fr-FR" b="1"/>
              <a:t> « REEVE »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5E7B724-B8B5-D028-AD67-EF1E22ADFB3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06/02/2024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A3E9E4-E97D-3D45-83EE-37B344E349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813924-FDCF-424A-9DFC-BD9B8AAB837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49B005-9279-7DC8-5473-E01BB3050E38}"/>
              </a:ext>
            </a:extLst>
          </p:cNvPr>
          <p:cNvSpPr txBox="1"/>
          <p:nvPr/>
        </p:nvSpPr>
        <p:spPr>
          <a:xfrm>
            <a:off x="748010" y="1410873"/>
            <a:ext cx="11083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r>
              <a:rPr lang="fr-FR" b="1">
                <a:solidFill>
                  <a:srgbClr val="21587E"/>
                </a:solidFill>
                <a:latin typeface="Nunito" panose="00000500000000000000" pitchFamily="2" charset="0"/>
              </a:rPr>
              <a:t>En 2023, Les Instants T ont obtenu le label « événement éco-engagé » niveau 2 – En Transition</a:t>
            </a: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pPr algn="ctr"/>
            <a:endParaRPr lang="fr-FR" b="1">
              <a:solidFill>
                <a:srgbClr val="21587E"/>
              </a:solidFill>
              <a:latin typeface="Nunito" panose="00000500000000000000" pitchFamily="2" charset="0"/>
            </a:endParaRPr>
          </a:p>
          <a:p>
            <a:endParaRPr lang="fr-FR">
              <a:latin typeface="Nunito" panose="00000500000000000000" pitchFamily="2" charset="0"/>
            </a:endParaRPr>
          </a:p>
        </p:txBody>
      </p:sp>
      <p:pic>
        <p:nvPicPr>
          <p:cNvPr id="17" name="Image 16" descr="Une image contenant texte, capture d’écran, menu&#10;&#10;Description générée automatiquement">
            <a:extLst>
              <a:ext uri="{FF2B5EF4-FFF2-40B4-BE49-F238E27FC236}">
                <a16:creationId xmlns:a16="http://schemas.microsoft.com/office/drawing/2014/main" id="{AD757A90-BD2C-EE26-2C1E-98D493BD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94638" y="1568477"/>
            <a:ext cx="3625112" cy="5034280"/>
          </a:xfrm>
          <a:prstGeom prst="rect">
            <a:avLst/>
          </a:prstGeom>
        </p:spPr>
      </p:pic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48837F6-19E9-3365-C749-EE6C9A5E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28" y="329884"/>
            <a:ext cx="1239640" cy="12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7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f2629f-0661-42ac-b639-1f3cef1f1891">
      <Terms xmlns="http://schemas.microsoft.com/office/infopath/2007/PartnerControls"/>
    </lcf76f155ced4ddcb4097134ff3c332f>
    <TaxCatchAll xmlns="cc663547-f309-400b-aa3e-da43c95f0c39" xsi:nil="true"/>
    <SharedWithUsers xmlns="cc663547-f309-400b-aa3e-da43c95f0c39">
      <UserInfo>
        <DisplayName>Amandine Gigault</DisplayName>
        <AccountId>12</AccountId>
        <AccountType/>
      </UserInfo>
      <UserInfo>
        <DisplayName>Claire Louerat</DisplayName>
        <AccountId>10</AccountId>
        <AccountType/>
      </UserInfo>
      <UserInfo>
        <DisplayName>Emma JOLLY</DisplayName>
        <AccountId>28</AccountId>
        <AccountType/>
      </UserInfo>
      <UserInfo>
        <DisplayName>Claire Ballossier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134B590CF3745A34F733E4B5773A9" ma:contentTypeVersion="15" ma:contentTypeDescription="Crée un document." ma:contentTypeScope="" ma:versionID="c9bc26afb38d4a6767a47f7658a9021a">
  <xsd:schema xmlns:xsd="http://www.w3.org/2001/XMLSchema" xmlns:xs="http://www.w3.org/2001/XMLSchema" xmlns:p="http://schemas.microsoft.com/office/2006/metadata/properties" xmlns:ns2="35f2629f-0661-42ac-b639-1f3cef1f1891" xmlns:ns3="cc663547-f309-400b-aa3e-da43c95f0c39" targetNamespace="http://schemas.microsoft.com/office/2006/metadata/properties" ma:root="true" ma:fieldsID="d2112f5d3351e18e2fbca0283e6240dc" ns2:_="" ns3:_="">
    <xsd:import namespace="35f2629f-0661-42ac-b639-1f3cef1f1891"/>
    <xsd:import namespace="cc663547-f309-400b-aa3e-da43c95f0c3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2629f-0661-42ac-b639-1f3cef1f189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c34d3ffa-0491-4bce-baed-5e3a26424a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63547-f309-400b-aa3e-da43c95f0c3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35be379-3895-48db-8e44-69fb0a7781c6}" ma:internalName="TaxCatchAll" ma:showField="CatchAllData" ma:web="cc663547-f309-400b-aa3e-da43c95f0c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FEA75-0A90-4089-904E-242B9FE555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7F709D-F68E-422C-B035-61601B9645A0}">
  <ds:schemaRefs>
    <ds:schemaRef ds:uri="http://schemas.microsoft.com/office/2006/documentManagement/types"/>
    <ds:schemaRef ds:uri="35f2629f-0661-42ac-b639-1f3cef1f1891"/>
    <ds:schemaRef ds:uri="http://purl.org/dc/elements/1.1/"/>
    <ds:schemaRef ds:uri="http://schemas.microsoft.com/office/2006/metadata/properties"/>
    <ds:schemaRef ds:uri="cc663547-f309-400b-aa3e-da43c95f0c3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6EE675-2BF0-417F-A127-4D9AB0D4494A}">
  <ds:schemaRefs>
    <ds:schemaRef ds:uri="35f2629f-0661-42ac-b639-1f3cef1f1891"/>
    <ds:schemaRef ds:uri="cc663547-f309-400b-aa3e-da43c95f0c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1364</Words>
  <Application>Microsoft Office PowerPoint</Application>
  <PresentationFormat>Grand écran</PresentationFormat>
  <Paragraphs>223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Morganne Chenais</dc:creator>
  <cp:lastModifiedBy>Emma JOLLY</cp:lastModifiedBy>
  <cp:revision>3</cp:revision>
  <dcterms:created xsi:type="dcterms:W3CDTF">2020-02-24T10:57:31Z</dcterms:created>
  <dcterms:modified xsi:type="dcterms:W3CDTF">2024-02-16T09:07:20Z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0x010100C2C134B590CF3745A34F733E4B5773A9</vt:lpwstr>
  </property>
  <property fmtid="{D5CDD505-2E9C-101B-9397-08002B2CF9AE}" pid="3" name="MediaServiceImageTags">
    <vt:lpwstr/>
  </property>
</Properties>
</file>