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456" r:id="rId6"/>
    <p:sldId id="464" r:id="rId7"/>
    <p:sldId id="457" r:id="rId8"/>
    <p:sldId id="460" r:id="rId9"/>
    <p:sldId id="465" r:id="rId10"/>
    <p:sldId id="461" r:id="rId11"/>
    <p:sldId id="462" r:id="rId12"/>
    <p:sldId id="463" r:id="rId13"/>
    <p:sldId id="466" r:id="rId14"/>
    <p:sldId id="467" r:id="rId15"/>
    <p:sldId id="263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E54"/>
    <a:srgbClr val="073556"/>
    <a:srgbClr val="073555"/>
    <a:srgbClr val="7F9FB5"/>
    <a:srgbClr val="21587E"/>
    <a:srgbClr val="F26E5E"/>
    <a:srgbClr val="F9B736"/>
    <a:srgbClr val="00916B"/>
    <a:srgbClr val="007C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842F30-AE82-4684-B83E-DC25550345C3}" v="251" dt="2024-02-16T11:01:05.207"/>
    <p1510:client id="{AABDF972-0534-4D7B-B5CA-3ECEB92E6FD9}" v="269" vWet="271" dt="2024-02-16T10:15:24.9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26" autoAdjust="0"/>
  </p:normalViewPr>
  <p:slideViewPr>
    <p:cSldViewPr snapToGrid="0" snapToObjects="1">
      <p:cViewPr varScale="1">
        <p:scale>
          <a:sx n="75" d="100"/>
          <a:sy n="75" d="100"/>
        </p:scale>
        <p:origin x="-187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5C5-46F7-96D7-DE01A64068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C5-46F7-96D7-DE01A64068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5C5-46F7-96D7-DE01A64068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5C5-46F7-96D7-DE01A64068A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5C5-46F7-96D7-DE01A64068A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5C5-46F7-96D7-DE01A64068A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44-4CA4-8EC1-D8064CBAB21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5C5-46F7-96D7-DE01A64068A9}"/>
              </c:ext>
            </c:extLst>
          </c:dPt>
          <c:dLbls>
            <c:dLbl>
              <c:idx val="6"/>
              <c:tx>
                <c:rich>
                  <a:bodyPr/>
                  <a:lstStyle/>
                  <a:p>
                    <a:fld id="{99B1119E-D63F-4B3C-89A6-6D30ED0B4FEA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[NOM DE CATÉGORIE]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
</a:t>
                    </a:r>
                    <a:fld id="{E1145A38-6721-4130-951F-93BCA9FB3F1A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[POURCENTAGE]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344-4CA4-8EC1-D8064CBAB2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Feuil1!$A$2:$A$9</c:f>
              <c:strCache>
                <c:ptCount val="8"/>
                <c:pt idx="0">
                  <c:v>Activité de loisirs</c:v>
                </c:pt>
                <c:pt idx="1">
                  <c:v>Agence</c:v>
                </c:pt>
                <c:pt idx="2">
                  <c:v>Hébergement</c:v>
                </c:pt>
                <c:pt idx="3">
                  <c:v>Réparateur de vélo</c:v>
                </c:pt>
                <c:pt idx="4">
                  <c:v>Institutionnels</c:v>
                </c:pt>
                <c:pt idx="5">
                  <c:v>Loueur de vélo</c:v>
                </c:pt>
                <c:pt idx="6">
                  <c:v>Office de tourisme</c:v>
                </c:pt>
                <c:pt idx="7">
                  <c:v>Transporteur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5</c:v>
                </c:pt>
                <c:pt idx="1">
                  <c:v>2</c:v>
                </c:pt>
                <c:pt idx="2">
                  <c:v>10</c:v>
                </c:pt>
                <c:pt idx="3">
                  <c:v>2</c:v>
                </c:pt>
                <c:pt idx="4">
                  <c:v>27</c:v>
                </c:pt>
                <c:pt idx="5">
                  <c:v>4</c:v>
                </c:pt>
                <c:pt idx="6">
                  <c:v>15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44-4CA4-8EC1-D8064CBAB21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E2-43D9-9F2F-1C03250C42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E2-43D9-9F2F-1C03250C42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7E2-43D9-9F2F-1C03250C422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7E2-43D9-9F2F-1C03250C422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7E2-43D9-9F2F-1C03250C422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7E2-43D9-9F2F-1C03250C422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7E2-43D9-9F2F-1C03250C422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7E2-43D9-9F2F-1C03250C422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7E2-43D9-9F2F-1C03250C4224}"/>
              </c:ext>
            </c:extLst>
          </c:dPt>
          <c:dLbls>
            <c:dLbl>
              <c:idx val="6"/>
              <c:tx>
                <c:rich>
                  <a:bodyPr/>
                  <a:lstStyle/>
                  <a:p>
                    <a:fld id="{99B1119E-D63F-4B3C-89A6-6D30ED0B4FEA}" type="CATEGORYNAME">
                      <a:rPr lang="en-US">
                        <a:solidFill>
                          <a:schemeClr val="tx1"/>
                        </a:solidFill>
                      </a:rPr>
                      <a:pPr/>
                      <a:t>[NOM DE CATÉGORIE]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E1145A38-6721-4130-951F-93BCA9FB3F1A}" type="PERCENTAGE">
                      <a:rPr lang="en-US" baseline="0">
                        <a:solidFill>
                          <a:schemeClr val="tx1"/>
                        </a:solidFill>
                      </a:rPr>
                      <a:pPr/>
                      <a:t>[POURCENTAGE]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7E2-43D9-9F2F-1C03250C422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E7E2-43D9-9F2F-1C03250C4224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E7E2-43D9-9F2F-1C03250C42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Feuil1!$A$2:$A$10</c:f>
              <c:strCache>
                <c:ptCount val="9"/>
                <c:pt idx="0">
                  <c:v>Ancenis et environs</c:v>
                </c:pt>
                <c:pt idx="1">
                  <c:v>Autres</c:v>
                </c:pt>
                <c:pt idx="2">
                  <c:v>Châteaubriant et environs</c:v>
                </c:pt>
                <c:pt idx="3">
                  <c:v>Grand lieu et environs</c:v>
                </c:pt>
                <c:pt idx="4">
                  <c:v>Guérande et environs</c:v>
                </c:pt>
                <c:pt idx="5">
                  <c:v>Nantes et environs</c:v>
                </c:pt>
                <c:pt idx="6">
                  <c:v>Pornic et environs</c:v>
                </c:pt>
                <c:pt idx="7">
                  <c:v>Saint-Brévins et environs</c:v>
                </c:pt>
                <c:pt idx="8">
                  <c:v>Saint-Nazaire et environs</c:v>
                </c:pt>
              </c:strCache>
            </c:strRef>
          </c:cat>
          <c:val>
            <c:numRef>
              <c:f>Feuil1!$B$2:$B$10</c:f>
              <c:numCache>
                <c:formatCode>General</c:formatCode>
                <c:ptCount val="9"/>
                <c:pt idx="0">
                  <c:v>2</c:v>
                </c:pt>
                <c:pt idx="1">
                  <c:v>6</c:v>
                </c:pt>
                <c:pt idx="2">
                  <c:v>3</c:v>
                </c:pt>
                <c:pt idx="3">
                  <c:v>1</c:v>
                </c:pt>
                <c:pt idx="4">
                  <c:v>5</c:v>
                </c:pt>
                <c:pt idx="5">
                  <c:v>24</c:v>
                </c:pt>
                <c:pt idx="6">
                  <c:v>5</c:v>
                </c:pt>
                <c:pt idx="7">
                  <c:v>11</c:v>
                </c:pt>
                <c:pt idx="8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7E2-43D9-9F2F-1C03250C422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C96-4A6D-9B7E-74CDC5A178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96-4A6D-9B7E-74CDC5A178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C96-4A6D-9B7E-74CDC5A178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C96-4A6D-9B7E-74CDC5A1783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C96-4A6D-9B7E-74CDC5A1783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C96-4A6D-9B7E-74CDC5A1783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44-4CA4-8EC1-D8064CBAB21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C96-4A6D-9B7E-74CDC5A17833}"/>
              </c:ext>
            </c:extLst>
          </c:dPt>
          <c:dLbls>
            <c:dLbl>
              <c:idx val="0"/>
              <c:layout>
                <c:manualLayout>
                  <c:x val="-0.16063464907616973"/>
                  <c:y val="-8.8033935377852146E-2"/>
                </c:manualLayout>
              </c:layout>
              <c:tx>
                <c:rich>
                  <a:bodyPr/>
                  <a:lstStyle/>
                  <a:p>
                    <a:fld id="{9C412B15-2D69-4D32-A6DF-0BFF03F0B5DA}" type="CATEGORYNAME">
                      <a:rPr lang="en-US" sz="1200">
                        <a:solidFill>
                          <a:schemeClr val="bg1"/>
                        </a:solidFill>
                        <a:latin typeface="Nunito" panose="02000503030000020003" pitchFamily="2" charset="0"/>
                      </a:rPr>
                      <a:pPr/>
                      <a:t>[NOM DE CATÉGORIE]</a:t>
                    </a:fld>
                    <a:r>
                      <a:rPr lang="en-US" sz="1200" baseline="0">
                        <a:solidFill>
                          <a:schemeClr val="bg1"/>
                        </a:solidFill>
                        <a:latin typeface="Nunito" panose="02000503030000020003" pitchFamily="2" charset="0"/>
                      </a:rPr>
                      <a:t>
</a:t>
                    </a:r>
                    <a:fld id="{C17D99BA-42F6-4AFE-B545-3C90DD67B155}" type="PERCENTAGE">
                      <a:rPr lang="en-US" sz="1200" baseline="0">
                        <a:solidFill>
                          <a:schemeClr val="bg1"/>
                        </a:solidFill>
                        <a:latin typeface="Nunito" panose="02000503030000020003" pitchFamily="2" charset="0"/>
                      </a:rPr>
                      <a:pPr/>
                      <a:t>[POURCENTAGE]</a:t>
                    </a:fld>
                    <a:endParaRPr lang="en-US" sz="1200" baseline="0">
                      <a:solidFill>
                        <a:schemeClr val="bg1"/>
                      </a:solidFill>
                      <a:latin typeface="Nunito" panose="02000503030000020003" pitchFamily="2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C96-4A6D-9B7E-74CDC5A17833}"/>
                </c:ext>
              </c:extLst>
            </c:dLbl>
            <c:dLbl>
              <c:idx val="2"/>
              <c:layout>
                <c:manualLayout>
                  <c:x val="0.14669823740588267"/>
                  <c:y val="-3.6386460131165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US" sz="1200" b="0" i="0" u="none" strike="noStrike" kern="1200" baseline="0">
                        <a:solidFill>
                          <a:prstClr val="white"/>
                        </a:solidFill>
                        <a:latin typeface="Nunito" panose="02000503030000020003" pitchFamily="2" charset="0"/>
                        <a:ea typeface="+mn-ea"/>
                        <a:cs typeface="+mn-cs"/>
                      </a:defRPr>
                    </a:pPr>
                    <a:fld id="{23784F58-5421-40C4-B2A8-CE40D06BFBA1}" type="CATEGORYNAME">
                      <a:rPr lang="en-US" sz="1050" b="1">
                        <a:solidFill>
                          <a:schemeClr val="tx1"/>
                        </a:solidFill>
                      </a:rPr>
                      <a:pPr>
                        <a:defRPr lang="en-US" sz="1200">
                          <a:solidFill>
                            <a:prstClr val="white"/>
                          </a:solidFill>
                          <a:latin typeface="Nunito" panose="02000503030000020003" pitchFamily="2" charset="0"/>
                        </a:defRPr>
                      </a:pPr>
                      <a:t>[NOM DE CATÉGORIE]</a:t>
                    </a:fld>
                    <a:r>
                      <a:rPr lang="en-US" sz="1050" b="1" baseline="0" dirty="0">
                        <a:solidFill>
                          <a:schemeClr val="tx1"/>
                        </a:solidFill>
                      </a:rPr>
                      <a:t>
</a:t>
                    </a:r>
                    <a:fld id="{0785AB37-E89F-4B47-9D99-C673AB4A7C3E}" type="PERCENTAGE">
                      <a:rPr lang="en-US" sz="1050" b="1" baseline="0">
                        <a:solidFill>
                          <a:schemeClr val="tx1"/>
                        </a:solidFill>
                      </a:rPr>
                      <a:pPr>
                        <a:defRPr lang="en-US" sz="1200">
                          <a:solidFill>
                            <a:prstClr val="white"/>
                          </a:solidFill>
                          <a:latin typeface="Nunito" panose="02000503030000020003" pitchFamily="2" charset="0"/>
                        </a:defRPr>
                      </a:pPr>
                      <a:t>[POURCENTAGE]</a:t>
                    </a:fld>
                    <a:endParaRPr lang="en-US" sz="1050" b="1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1200" b="0" i="0" u="none" strike="noStrike" kern="1200" baseline="0">
                      <a:solidFill>
                        <a:prstClr val="white"/>
                      </a:solidFill>
                      <a:latin typeface="Nunito" panose="02000503030000020003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72693209379573"/>
                      <c:h val="0.106728056629443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C96-4A6D-9B7E-74CDC5A1783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/>
                      </a:solidFill>
                      <a:latin typeface="Nunito" panose="02000503030000020003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C96-4A6D-9B7E-74CDC5A1783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9B1119E-D63F-4B3C-89A6-6D30ED0B4FEA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[NOM DE CATÉGORIE]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
</a:t>
                    </a:r>
                    <a:fld id="{E1145A38-6721-4130-951F-93BCA9FB3F1A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[POURCENTAGE]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C96-4A6D-9B7E-74CDC5A178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Feuil1!$A$3:$A$10</c:f>
              <c:strCache>
                <c:ptCount val="5"/>
                <c:pt idx="0">
                  <c:v>Voiture</c:v>
                </c:pt>
                <c:pt idx="1">
                  <c:v>Transports en commun</c:v>
                </c:pt>
                <c:pt idx="2">
                  <c:v>Vélo</c:v>
                </c:pt>
                <c:pt idx="3">
                  <c:v>Non renseigné</c:v>
                </c:pt>
                <c:pt idx="4">
                  <c:v>Covoiturage</c:v>
                </c:pt>
              </c:strCache>
            </c:strRef>
          </c:cat>
          <c:val>
            <c:numRef>
              <c:f>Feuil1!$B$3:$B$10</c:f>
              <c:numCache>
                <c:formatCode>General</c:formatCode>
                <c:ptCount val="8"/>
                <c:pt idx="0">
                  <c:v>39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44-4CA4-8EC1-D8064CBAB21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E7-4FC8-BE66-C3D7205D15D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E7-4FC8-BE66-C3D7205D15D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073555"/>
                      </a:solidFill>
                      <a:latin typeface="Nunito" panose="00000500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2E7-4FC8-BE66-C3D7205D15D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073555"/>
                      </a:solidFill>
                      <a:latin typeface="Nunito" panose="00000500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2E7-4FC8-BE66-C3D7205D15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73555"/>
                    </a:solidFill>
                    <a:latin typeface="Nunito" panose="000005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Feuil1!$A$2:$A$3</c:f>
              <c:strCache>
                <c:ptCount val="2"/>
                <c:pt idx="0">
                  <c:v>Femme</c:v>
                </c:pt>
                <c:pt idx="1">
                  <c:v>Homme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11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E7-4FC8-BE66-C3D7205D15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7B7E34-2D2B-6F4A-BDDE-1C27B2ACF3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ED6615E-82CF-C649-9AF7-F742799D0B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6C10A-E1EF-C04A-856F-2B4173E8CDF9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F30272-D7CA-C748-9F28-00FFF68441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1EC964-38E4-8543-B74E-784E23FE22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39086-6586-7344-88C5-9D4847E3E8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359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9A787-E956-8F47-A010-A68316FA0D3A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16C3C-877E-1447-B06E-9FA895E40E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705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DCD4B7A-3B24-E847-ABC0-0CC1DA901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8972"/>
            <a:ext cx="12192000" cy="506510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1F9E031-4AD1-FF4F-972F-B8A41937C5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197" y="0"/>
            <a:ext cx="12148803" cy="5223855"/>
          </a:xfrm>
          <a:prstGeom prst="rect">
            <a:avLst/>
          </a:prstGeom>
        </p:spPr>
      </p:pic>
      <p:sp>
        <p:nvSpPr>
          <p:cNvPr id="18" name="Espace réservé du texte 11">
            <a:extLst>
              <a:ext uri="{FF2B5EF4-FFF2-40B4-BE49-F238E27FC236}">
                <a16:creationId xmlns:a16="http://schemas.microsoft.com/office/drawing/2014/main" id="{971ECEF0-1375-C14A-A324-BEDDC279E1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96" y="5399942"/>
            <a:ext cx="12043295" cy="5788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600" i="0" spc="500">
                <a:latin typeface="Nunito"/>
                <a:cs typeface="Nunito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62F8FE8E-F56C-0F47-94D5-F109800CE7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96" y="6154856"/>
            <a:ext cx="12043295" cy="5788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Nunito"/>
                <a:cs typeface="Nunito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68649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partie - Ar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37029853-754A-5647-B9C0-C79CB76BB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019077" cy="6858000"/>
          </a:xfrm>
          <a:prstGeom prst="rect">
            <a:avLst/>
          </a:prstGeom>
        </p:spPr>
      </p:pic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AB5C3E48-07E2-F541-90F9-AA751EE072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7301" y="1481690"/>
            <a:ext cx="5873750" cy="15398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Nunito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GRAND TITRE DE LA PARTIE SUR UNE OU PLUSIEURS LIGNES</a:t>
            </a:r>
          </a:p>
          <a:p>
            <a:pPr lvl="0"/>
            <a:endParaRPr lang="fr-FR" dirty="0"/>
          </a:p>
        </p:txBody>
      </p: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CBB24924-0045-E945-A320-FF1CA98E81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7301" y="3582921"/>
            <a:ext cx="5873750" cy="100309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F9B736"/>
                </a:solidFill>
                <a:latin typeface="Nunito" pitchFamily="2" charset="77"/>
              </a:defRPr>
            </a:lvl1pPr>
          </a:lstStyle>
          <a:p>
            <a:pPr lvl="0"/>
            <a:r>
              <a:rPr lang="fr-FR" sz="2000" dirty="0"/>
              <a:t>Sous-titre sur une ou plusieurs lignes</a:t>
            </a:r>
            <a:endParaRPr lang="fr-FR" dirty="0"/>
          </a:p>
        </p:txBody>
      </p:sp>
      <p:sp>
        <p:nvSpPr>
          <p:cNvPr id="21" name="Espace réservé pour une image  9">
            <a:extLst>
              <a:ext uri="{FF2B5EF4-FFF2-40B4-BE49-F238E27FC236}">
                <a16:creationId xmlns:a16="http://schemas.microsoft.com/office/drawing/2014/main" id="{B319CAF5-C7A6-144D-9C58-7530CD25B2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48750" y="6078088"/>
            <a:ext cx="1958975" cy="677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latin typeface="Nunito" pitchFamily="2" charset="77"/>
              </a:defRPr>
            </a:lvl1pPr>
          </a:lstStyle>
          <a:p>
            <a:r>
              <a:rPr lang="fr-FR" dirty="0"/>
              <a:t>Insérez le logo de votre entité</a:t>
            </a:r>
          </a:p>
        </p:txBody>
      </p:sp>
    </p:spTree>
    <p:extLst>
      <p:ext uri="{BB962C8B-B14F-4D97-AF65-F5344CB8AC3E}">
        <p14:creationId xmlns:p14="http://schemas.microsoft.com/office/powerpoint/2010/main" val="229399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partie - bat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3E9572AF-9051-6341-8FE9-C7759B7E0D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019077" cy="6858000"/>
          </a:xfrm>
          <a:prstGeom prst="rect">
            <a:avLst/>
          </a:prstGeom>
        </p:spPr>
      </p:pic>
      <p:sp>
        <p:nvSpPr>
          <p:cNvPr id="5" name="Espace réservé du texte 18">
            <a:extLst>
              <a:ext uri="{FF2B5EF4-FFF2-40B4-BE49-F238E27FC236}">
                <a16:creationId xmlns:a16="http://schemas.microsoft.com/office/drawing/2014/main" id="{2939B06E-4639-6F48-8DE4-F3124310F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7301" y="1481690"/>
            <a:ext cx="5873750" cy="15398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Nunito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GRAND TITRE DE LA PARTIE SUR UNE OU PLUSIEURS LIGNES</a:t>
            </a:r>
          </a:p>
          <a:p>
            <a:pPr lvl="0"/>
            <a:endParaRPr lang="fr-FR" dirty="0"/>
          </a:p>
        </p:txBody>
      </p:sp>
      <p:sp>
        <p:nvSpPr>
          <p:cNvPr id="6" name="Espace réservé du texte 18">
            <a:extLst>
              <a:ext uri="{FF2B5EF4-FFF2-40B4-BE49-F238E27FC236}">
                <a16:creationId xmlns:a16="http://schemas.microsoft.com/office/drawing/2014/main" id="{59245FAE-160D-9340-ADF7-194CF37B06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7301" y="3582921"/>
            <a:ext cx="5873750" cy="100309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F9B736"/>
                </a:solidFill>
                <a:latin typeface="Nunito" pitchFamily="2" charset="77"/>
              </a:defRPr>
            </a:lvl1pPr>
          </a:lstStyle>
          <a:p>
            <a:pPr lvl="0"/>
            <a:r>
              <a:rPr lang="fr-FR" sz="2000" dirty="0"/>
              <a:t>Sous-titre sur une ou plusieurs lignes</a:t>
            </a:r>
            <a:endParaRPr lang="fr-FR" dirty="0"/>
          </a:p>
        </p:txBody>
      </p:sp>
      <p:sp>
        <p:nvSpPr>
          <p:cNvPr id="7" name="Espace réservé pour une image  9">
            <a:extLst>
              <a:ext uri="{FF2B5EF4-FFF2-40B4-BE49-F238E27FC236}">
                <a16:creationId xmlns:a16="http://schemas.microsoft.com/office/drawing/2014/main" id="{26C28E7B-A6B0-A84E-8A69-9685C9E3299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48750" y="6078088"/>
            <a:ext cx="1958975" cy="677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latin typeface="Nunito" pitchFamily="2" charset="77"/>
              </a:defRPr>
            </a:lvl1pPr>
          </a:lstStyle>
          <a:p>
            <a:r>
              <a:rPr lang="fr-FR" dirty="0"/>
              <a:t>Insérez le logo de votre entité</a:t>
            </a:r>
          </a:p>
        </p:txBody>
      </p:sp>
    </p:spTree>
    <p:extLst>
      <p:ext uri="{BB962C8B-B14F-4D97-AF65-F5344CB8AC3E}">
        <p14:creationId xmlns:p14="http://schemas.microsoft.com/office/powerpoint/2010/main" val="72879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partie - camp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signe, dessin, pièce&#10;&#10;Description générée automatiquement">
            <a:extLst>
              <a:ext uri="{FF2B5EF4-FFF2-40B4-BE49-F238E27FC236}">
                <a16:creationId xmlns:a16="http://schemas.microsoft.com/office/drawing/2014/main" id="{9141F546-1009-3D49-9767-D000A877EE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019077" cy="6858000"/>
          </a:xfrm>
          <a:prstGeom prst="rect">
            <a:avLst/>
          </a:prstGeom>
        </p:spPr>
      </p:pic>
      <p:sp>
        <p:nvSpPr>
          <p:cNvPr id="5" name="Espace réservé du texte 18">
            <a:extLst>
              <a:ext uri="{FF2B5EF4-FFF2-40B4-BE49-F238E27FC236}">
                <a16:creationId xmlns:a16="http://schemas.microsoft.com/office/drawing/2014/main" id="{3C7EC745-ABF9-5843-BAB4-8E29D1906D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7301" y="1481690"/>
            <a:ext cx="5873750" cy="15398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Nunito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GRAND TITRE DE LA PARTIE SUR UNE OU PLUSIEURS LIGNES</a:t>
            </a:r>
          </a:p>
          <a:p>
            <a:pPr lvl="0"/>
            <a:endParaRPr lang="fr-FR" dirty="0"/>
          </a:p>
        </p:txBody>
      </p:sp>
      <p:sp>
        <p:nvSpPr>
          <p:cNvPr id="6" name="Espace réservé du texte 18">
            <a:extLst>
              <a:ext uri="{FF2B5EF4-FFF2-40B4-BE49-F238E27FC236}">
                <a16:creationId xmlns:a16="http://schemas.microsoft.com/office/drawing/2014/main" id="{27A2336F-F9FE-DF40-9E3E-DDFA4F0A53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7301" y="3582921"/>
            <a:ext cx="5873750" cy="100309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F9B736"/>
                </a:solidFill>
                <a:latin typeface="Nunito" pitchFamily="2" charset="77"/>
              </a:defRPr>
            </a:lvl1pPr>
          </a:lstStyle>
          <a:p>
            <a:pPr lvl="0"/>
            <a:r>
              <a:rPr lang="fr-FR" sz="2000" dirty="0"/>
              <a:t>Sous-titre sur une ou plusieurs lignes</a:t>
            </a:r>
            <a:endParaRPr lang="fr-FR" dirty="0"/>
          </a:p>
        </p:txBody>
      </p:sp>
      <p:sp>
        <p:nvSpPr>
          <p:cNvPr id="7" name="Espace réservé pour une image  9">
            <a:extLst>
              <a:ext uri="{FF2B5EF4-FFF2-40B4-BE49-F238E27FC236}">
                <a16:creationId xmlns:a16="http://schemas.microsoft.com/office/drawing/2014/main" id="{A042DF88-52FF-2943-92FE-5334C8D027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48750" y="6078088"/>
            <a:ext cx="1958975" cy="677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latin typeface="Nunito" pitchFamily="2" charset="77"/>
              </a:defRPr>
            </a:lvl1pPr>
          </a:lstStyle>
          <a:p>
            <a:r>
              <a:rPr lang="fr-FR" dirty="0"/>
              <a:t>Insérez le logo de votre entité</a:t>
            </a:r>
          </a:p>
        </p:txBody>
      </p:sp>
    </p:spTree>
    <p:extLst>
      <p:ext uri="{BB962C8B-B14F-4D97-AF65-F5344CB8AC3E}">
        <p14:creationId xmlns:p14="http://schemas.microsoft.com/office/powerpoint/2010/main" val="59478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partie - vé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signe, lumière, horloge&#10;&#10;Description générée automatiquement">
            <a:extLst>
              <a:ext uri="{FF2B5EF4-FFF2-40B4-BE49-F238E27FC236}">
                <a16:creationId xmlns:a16="http://schemas.microsoft.com/office/drawing/2014/main" id="{25EB4E88-1033-0042-B421-E8EFB5A64A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019077" cy="6858000"/>
          </a:xfrm>
          <a:prstGeom prst="rect">
            <a:avLst/>
          </a:prstGeom>
        </p:spPr>
      </p:pic>
      <p:sp>
        <p:nvSpPr>
          <p:cNvPr id="5" name="Espace réservé du texte 18">
            <a:extLst>
              <a:ext uri="{FF2B5EF4-FFF2-40B4-BE49-F238E27FC236}">
                <a16:creationId xmlns:a16="http://schemas.microsoft.com/office/drawing/2014/main" id="{708E5683-FEE9-284E-BB97-C27CB8090C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7301" y="1481690"/>
            <a:ext cx="5873750" cy="15398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Nunito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GRAND TITRE DE LA PARTIE SUR UNE OU PLUSIEURS LIGNES</a:t>
            </a:r>
          </a:p>
          <a:p>
            <a:pPr lvl="0"/>
            <a:endParaRPr lang="fr-FR" dirty="0"/>
          </a:p>
        </p:txBody>
      </p:sp>
      <p:sp>
        <p:nvSpPr>
          <p:cNvPr id="6" name="Espace réservé du texte 18">
            <a:extLst>
              <a:ext uri="{FF2B5EF4-FFF2-40B4-BE49-F238E27FC236}">
                <a16:creationId xmlns:a16="http://schemas.microsoft.com/office/drawing/2014/main" id="{A9046BDF-433B-8740-85B3-6E6019B46C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7301" y="3582921"/>
            <a:ext cx="5873750" cy="100309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F9B736"/>
                </a:solidFill>
                <a:latin typeface="Nunito" pitchFamily="2" charset="77"/>
              </a:defRPr>
            </a:lvl1pPr>
          </a:lstStyle>
          <a:p>
            <a:pPr lvl="0"/>
            <a:r>
              <a:rPr lang="fr-FR" sz="2000" dirty="0"/>
              <a:t>Sous-titre sur une ou plusieurs lignes</a:t>
            </a:r>
            <a:endParaRPr lang="fr-FR" dirty="0"/>
          </a:p>
        </p:txBody>
      </p:sp>
      <p:sp>
        <p:nvSpPr>
          <p:cNvPr id="7" name="Espace réservé pour une image  9">
            <a:extLst>
              <a:ext uri="{FF2B5EF4-FFF2-40B4-BE49-F238E27FC236}">
                <a16:creationId xmlns:a16="http://schemas.microsoft.com/office/drawing/2014/main" id="{B691D17D-CC83-1844-A455-0DF56EFDF8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48750" y="6078088"/>
            <a:ext cx="1958975" cy="677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latin typeface="Nunito" pitchFamily="2" charset="77"/>
              </a:defRPr>
            </a:lvl1pPr>
          </a:lstStyle>
          <a:p>
            <a:r>
              <a:rPr lang="fr-FR" dirty="0"/>
              <a:t>Insérez le logo de votre entité</a:t>
            </a:r>
          </a:p>
        </p:txBody>
      </p:sp>
    </p:spTree>
    <p:extLst>
      <p:ext uri="{BB962C8B-B14F-4D97-AF65-F5344CB8AC3E}">
        <p14:creationId xmlns:p14="http://schemas.microsoft.com/office/powerpoint/2010/main" val="913963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partie -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8">
            <a:extLst>
              <a:ext uri="{FF2B5EF4-FFF2-40B4-BE49-F238E27FC236}">
                <a16:creationId xmlns:a16="http://schemas.microsoft.com/office/drawing/2014/main" id="{708E5683-FEE9-284E-BB97-C27CB8090C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7301" y="1481690"/>
            <a:ext cx="5873750" cy="15398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Nunito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GRAND TITRE DE LA PARTIE SUR UNE OU PLUSIEURS LIGNES</a:t>
            </a:r>
          </a:p>
          <a:p>
            <a:pPr lvl="0"/>
            <a:endParaRPr lang="fr-FR" dirty="0"/>
          </a:p>
        </p:txBody>
      </p:sp>
      <p:sp>
        <p:nvSpPr>
          <p:cNvPr id="6" name="Espace réservé du texte 18">
            <a:extLst>
              <a:ext uri="{FF2B5EF4-FFF2-40B4-BE49-F238E27FC236}">
                <a16:creationId xmlns:a16="http://schemas.microsoft.com/office/drawing/2014/main" id="{A9046BDF-433B-8740-85B3-6E6019B46C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7301" y="3582921"/>
            <a:ext cx="5873750" cy="100309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F9B736"/>
                </a:solidFill>
                <a:latin typeface="Nunito" pitchFamily="2" charset="77"/>
              </a:defRPr>
            </a:lvl1pPr>
          </a:lstStyle>
          <a:p>
            <a:pPr lvl="0"/>
            <a:r>
              <a:rPr lang="fr-FR" sz="2000" dirty="0"/>
              <a:t>Sous-titre sur une ou plusieurs lignes</a:t>
            </a:r>
            <a:endParaRPr lang="fr-FR" dirty="0"/>
          </a:p>
        </p:txBody>
      </p:sp>
      <p:sp>
        <p:nvSpPr>
          <p:cNvPr id="7" name="Espace réservé pour une image  9">
            <a:extLst>
              <a:ext uri="{FF2B5EF4-FFF2-40B4-BE49-F238E27FC236}">
                <a16:creationId xmlns:a16="http://schemas.microsoft.com/office/drawing/2014/main" id="{B691D17D-CC83-1844-A455-0DF56EFDF8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48750" y="6078088"/>
            <a:ext cx="1958975" cy="677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latin typeface="Nunito" pitchFamily="2" charset="77"/>
              </a:defRPr>
            </a:lvl1pPr>
          </a:lstStyle>
          <a:p>
            <a:r>
              <a:rPr lang="fr-FR" dirty="0"/>
              <a:t>Insérez le logo de votre entité</a:t>
            </a:r>
          </a:p>
        </p:txBody>
      </p:sp>
      <p:sp>
        <p:nvSpPr>
          <p:cNvPr id="8" name="Espace réservé pour une image  3">
            <a:extLst>
              <a:ext uri="{FF2B5EF4-FFF2-40B4-BE49-F238E27FC236}">
                <a16:creationId xmlns:a16="http://schemas.microsoft.com/office/drawing/2014/main" id="{1AA3241D-F2EB-B34D-B6DA-7AC2C894B5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62475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</a:lstStyle>
          <a:p>
            <a:r>
              <a:rPr lang="fr-FR" dirty="0"/>
              <a:t>Insérez ici votre image</a:t>
            </a:r>
          </a:p>
        </p:txBody>
      </p:sp>
    </p:spTree>
    <p:extLst>
      <p:ext uri="{BB962C8B-B14F-4D97-AF65-F5344CB8AC3E}">
        <p14:creationId xmlns:p14="http://schemas.microsoft.com/office/powerpoint/2010/main" val="842203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F27843E-2CCB-DD41-992D-6BA8805C58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8972"/>
            <a:ext cx="12192000" cy="68669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0D71E8-29F4-6F49-A9D0-D0770C8B945D}"/>
              </a:ext>
            </a:extLst>
          </p:cNvPr>
          <p:cNvSpPr/>
          <p:nvPr userDrawn="1"/>
        </p:nvSpPr>
        <p:spPr>
          <a:xfrm>
            <a:off x="157369" y="136526"/>
            <a:ext cx="11877261" cy="65823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DB40AF92-F7F9-AD43-9B7A-C85CB99113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1127" y="4201024"/>
            <a:ext cx="3106197" cy="3106197"/>
          </a:xfrm>
          <a:prstGeom prst="rect">
            <a:avLst/>
          </a:prstGeom>
        </p:spPr>
      </p:pic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4E8978AE-3D0C-AC42-9FBD-96E3D15B7C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89562" y="488535"/>
            <a:ext cx="5964238" cy="922338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200" cap="all" baseline="0">
                <a:solidFill>
                  <a:srgbClr val="21587E"/>
                </a:solidFill>
                <a:latin typeface="Nunito"/>
                <a:cs typeface="Nunito"/>
              </a:defRPr>
            </a:lvl1pPr>
          </a:lstStyle>
          <a:p>
            <a:pPr lvl="0"/>
            <a:r>
              <a:rPr lang="fr-FR" dirty="0"/>
              <a:t>Titre de la </a:t>
            </a:r>
            <a:r>
              <a:rPr lang="fr-FR" dirty="0" err="1"/>
              <a:t>slide</a:t>
            </a:r>
            <a:r>
              <a:rPr lang="fr-FR" dirty="0"/>
              <a:t> sur une ou deux lignes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C8BE36A-F7BA-8840-A8E2-F17CFC2651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5493" y="498475"/>
            <a:ext cx="1189037" cy="6588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 baseline="0">
                <a:solidFill>
                  <a:srgbClr val="00916B"/>
                </a:solidFill>
                <a:latin typeface="Nunito"/>
                <a:cs typeface="Nunito"/>
              </a:defRPr>
            </a:lvl1pPr>
          </a:lstStyle>
          <a:p>
            <a:pPr lvl="0"/>
            <a:r>
              <a:rPr lang="fr-FR" dirty="0"/>
              <a:t>THEME DU POWERPOINT SUR PLUSIEURS LIGNES</a:t>
            </a:r>
          </a:p>
        </p:txBody>
      </p:sp>
      <p:pic>
        <p:nvPicPr>
          <p:cNvPr id="23" name="Image 22" descr="Une image contenant cerf-volant&#10;&#10;Description générée automatiquement">
            <a:extLst>
              <a:ext uri="{FF2B5EF4-FFF2-40B4-BE49-F238E27FC236}">
                <a16:creationId xmlns:a16="http://schemas.microsoft.com/office/drawing/2014/main" id="{18CD31CE-C903-C14D-AC58-307EAA3258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3146048">
            <a:off x="-438383" y="4071557"/>
            <a:ext cx="1868479" cy="1868479"/>
          </a:xfrm>
          <a:prstGeom prst="rect">
            <a:avLst/>
          </a:prstGeom>
        </p:spPr>
      </p:pic>
      <p:sp>
        <p:nvSpPr>
          <p:cNvPr id="27" name="Espace réservé de la date 1">
            <a:extLst>
              <a:ext uri="{FF2B5EF4-FFF2-40B4-BE49-F238E27FC236}">
                <a16:creationId xmlns:a16="http://schemas.microsoft.com/office/drawing/2014/main" id="{0394C9E9-89CB-594E-82B3-B57C81276E59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641478" y="6455053"/>
            <a:ext cx="1079500" cy="222249"/>
          </a:xfrm>
          <a:prstGeom prst="rect">
            <a:avLst/>
          </a:prstGeom>
        </p:spPr>
        <p:txBody>
          <a:bodyPr/>
          <a:lstStyle>
            <a:lvl1pPr algn="ctr">
              <a:defRPr sz="1000" b="0" i="0">
                <a:solidFill>
                  <a:srgbClr val="009160"/>
                </a:solidFill>
                <a:latin typeface="Nunito Regular"/>
                <a:cs typeface="Nunito Regular"/>
              </a:defRPr>
            </a:lvl1pPr>
          </a:lstStyle>
          <a:p>
            <a:r>
              <a:rPr lang="fr-FR" dirty="0"/>
              <a:t>12/03/2020</a:t>
            </a:r>
          </a:p>
        </p:txBody>
      </p:sp>
      <p:sp>
        <p:nvSpPr>
          <p:cNvPr id="29" name="Espace réservé du numéro de diapositive 13">
            <a:extLst>
              <a:ext uri="{FF2B5EF4-FFF2-40B4-BE49-F238E27FC236}">
                <a16:creationId xmlns:a16="http://schemas.microsoft.com/office/drawing/2014/main" id="{5564D9C3-F8B1-3445-8CD1-E712E89CE42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67479" y="6443484"/>
            <a:ext cx="550330" cy="222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009160"/>
                </a:solidFill>
                <a:latin typeface="Nunito"/>
                <a:cs typeface="Nunito"/>
              </a:defRPr>
            </a:lvl1pPr>
          </a:lstStyle>
          <a:p>
            <a:fld id="{6C813924-FDCF-424A-9DFC-BD9B8AAB837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226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partie - vé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FC111D-4C2A-6943-93C9-FDDA08A7B1E6}"/>
              </a:ext>
            </a:extLst>
          </p:cNvPr>
          <p:cNvSpPr/>
          <p:nvPr userDrawn="1"/>
        </p:nvSpPr>
        <p:spPr>
          <a:xfrm>
            <a:off x="4522573" y="-9471"/>
            <a:ext cx="7669427" cy="6867471"/>
          </a:xfrm>
          <a:prstGeom prst="rect">
            <a:avLst/>
          </a:prstGeom>
          <a:solidFill>
            <a:srgbClr val="0735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pour une image  9">
            <a:extLst>
              <a:ext uri="{FF2B5EF4-FFF2-40B4-BE49-F238E27FC236}">
                <a16:creationId xmlns:a16="http://schemas.microsoft.com/office/drawing/2014/main" id="{B691D17D-CC83-1844-A455-0DF56EFDF8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48750" y="6078088"/>
            <a:ext cx="1958975" cy="677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Nunito" pitchFamily="2" charset="77"/>
              </a:defRPr>
            </a:lvl1pPr>
          </a:lstStyle>
          <a:p>
            <a:r>
              <a:rPr lang="fr-FR" dirty="0"/>
              <a:t>Insérez le logo de votre structure</a:t>
            </a:r>
          </a:p>
        </p:txBody>
      </p:sp>
      <p:pic>
        <p:nvPicPr>
          <p:cNvPr id="3" name="Image 2" descr="Une image contenant noir, assis, horloge, moniteur&#10;&#10;Description générée automatiquement">
            <a:extLst>
              <a:ext uri="{FF2B5EF4-FFF2-40B4-BE49-F238E27FC236}">
                <a16:creationId xmlns:a16="http://schemas.microsoft.com/office/drawing/2014/main" id="{78D5D34A-972A-6542-B802-DFCE611377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169" r="52669"/>
          <a:stretch/>
        </p:blipFill>
        <p:spPr>
          <a:xfrm>
            <a:off x="0" y="-9471"/>
            <a:ext cx="4905632" cy="6867471"/>
          </a:xfrm>
          <a:prstGeom prst="rect">
            <a:avLst/>
          </a:prstGeom>
        </p:spPr>
      </p:pic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DB37A8B4-AB8B-D446-A58F-3CD487862E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2531" y="1583420"/>
            <a:ext cx="3155694" cy="4888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r">
              <a:buNone/>
              <a:defRPr sz="2800" baseline="0">
                <a:solidFill>
                  <a:schemeClr val="bg1"/>
                </a:solidFill>
                <a:latin typeface="Nunito Regular"/>
                <a:cs typeface="Nunito Regular"/>
              </a:defRPr>
            </a:lvl1pPr>
          </a:lstStyle>
          <a:p>
            <a:pPr lvl="0"/>
            <a:r>
              <a:rPr lang="fr-FR" dirty="0"/>
              <a:t>Nom, prénom</a:t>
            </a:r>
          </a:p>
        </p:txBody>
      </p:sp>
      <p:sp>
        <p:nvSpPr>
          <p:cNvPr id="11" name="Espace réservé du texte 12">
            <a:extLst>
              <a:ext uri="{FF2B5EF4-FFF2-40B4-BE49-F238E27FC236}">
                <a16:creationId xmlns:a16="http://schemas.microsoft.com/office/drawing/2014/main" id="{9E0AFBA8-9F9C-0F4F-9E8C-68EE8D2020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92530" y="3736259"/>
            <a:ext cx="3155694" cy="67786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Nunito Regular"/>
                <a:cs typeface="Nunito Regular"/>
              </a:defRPr>
            </a:lvl1pPr>
          </a:lstStyle>
          <a:p>
            <a:pPr lvl="0"/>
            <a:r>
              <a:rPr lang="fr-FR" dirty="0"/>
              <a:t>Adresse de la structure 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03BB91B3-DB32-D949-BA01-1AF45BB5B9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530" y="2096177"/>
            <a:ext cx="3155694" cy="4888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r">
              <a:buNone/>
              <a:defRPr sz="2800" baseline="0">
                <a:solidFill>
                  <a:schemeClr val="bg1"/>
                </a:solidFill>
                <a:latin typeface="Nunito Regular"/>
                <a:cs typeface="Nunito Regular"/>
              </a:defRPr>
            </a:lvl1pPr>
          </a:lstStyle>
          <a:p>
            <a:pPr lvl="0"/>
            <a:r>
              <a:rPr lang="fr-FR" dirty="0"/>
              <a:t>Fonction 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FED0FCD5-CEB8-5745-BB67-BE2196CB04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2530" y="2608934"/>
            <a:ext cx="3155694" cy="4888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r">
              <a:buNone/>
              <a:defRPr sz="2800" baseline="0">
                <a:solidFill>
                  <a:schemeClr val="bg1"/>
                </a:solidFill>
                <a:latin typeface="Nunito Regular"/>
                <a:cs typeface="Nunito Regular"/>
              </a:defRPr>
            </a:lvl1pPr>
          </a:lstStyle>
          <a:p>
            <a:pPr lvl="0"/>
            <a:r>
              <a:rPr lang="fr-FR" dirty="0"/>
              <a:t> Coordonnées</a:t>
            </a:r>
          </a:p>
        </p:txBody>
      </p:sp>
    </p:spTree>
    <p:extLst>
      <p:ext uri="{BB962C8B-B14F-4D97-AF65-F5344CB8AC3E}">
        <p14:creationId xmlns:p14="http://schemas.microsoft.com/office/powerpoint/2010/main" val="390806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3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5" r:id="rId6"/>
    <p:sldLayoutId id="2147483664" r:id="rId7"/>
    <p:sldLayoutId id="2147483666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01B2209-BACA-6C4A-A7A1-45ACA0BB98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sz="3200" b="1" dirty="0"/>
              <a:t>BILAN ENVIRONNEMENTAL </a:t>
            </a:r>
          </a:p>
          <a:p>
            <a:r>
              <a:rPr lang="fr-FR" sz="2000" b="1" spc="0" dirty="0">
                <a:solidFill>
                  <a:srgbClr val="00916B"/>
                </a:solidFill>
              </a:rPr>
              <a:t>Instants T #Vélo – 30 novembre 2023</a:t>
            </a:r>
            <a:endParaRPr lang="fr-FR" sz="2800" b="1" spc="0" dirty="0">
              <a:solidFill>
                <a:srgbClr val="F26E5E"/>
              </a:solidFill>
            </a:endParaRPr>
          </a:p>
        </p:txBody>
      </p:sp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FAB33C6B-6AED-D732-C1D6-9E6BC8139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15" y="3538402"/>
            <a:ext cx="1456402" cy="1456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E304C8-79CA-32EF-1CA5-26D1833F5F53}"/>
              </a:ext>
            </a:extLst>
          </p:cNvPr>
          <p:cNvSpPr/>
          <p:nvPr/>
        </p:nvSpPr>
        <p:spPr>
          <a:xfrm>
            <a:off x="0" y="0"/>
            <a:ext cx="12192000" cy="5220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8D23DC7-8CED-2861-F556-869D34E77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321"/>
            <a:ext cx="12192000" cy="506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Une image contenant texte, Police, Graphique, blanc&#10;&#10;Description générée automatiquement">
            <a:extLst>
              <a:ext uri="{FF2B5EF4-FFF2-40B4-BE49-F238E27FC236}">
                <a16:creationId xmlns:a16="http://schemas.microsoft.com/office/drawing/2014/main" id="{7574F6DD-0CC2-1DA8-1705-BB1DDC7F0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6603"/>
            <a:ext cx="1299686" cy="68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928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7C08A-7764-0932-CA0B-8E65BAFD5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B23A48-2DC3-ED61-1822-1A57C22FD2FE}"/>
              </a:ext>
            </a:extLst>
          </p:cNvPr>
          <p:cNvSpPr/>
          <p:nvPr/>
        </p:nvSpPr>
        <p:spPr>
          <a:xfrm>
            <a:off x="10179698" y="4568585"/>
            <a:ext cx="1856792" cy="2146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1B7B4-94DC-20F5-203C-E496BE80CCE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720" y="6486168"/>
            <a:ext cx="1079500" cy="222249"/>
          </a:xfrm>
        </p:spPr>
        <p:txBody>
          <a:bodyPr/>
          <a:lstStyle/>
          <a:p>
            <a:r>
              <a:rPr lang="fr-FR" dirty="0"/>
              <a:t>30/11/2023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A11ACF-D948-44D0-C726-EB79E1C352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813924-FDCF-424A-9DFC-BD9B8AAB837E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44EBEBA-9524-1239-3114-1D07E369E5B8}"/>
              </a:ext>
            </a:extLst>
          </p:cNvPr>
          <p:cNvSpPr txBox="1"/>
          <p:nvPr/>
        </p:nvSpPr>
        <p:spPr>
          <a:xfrm>
            <a:off x="8118371" y="266573"/>
            <a:ext cx="3799438" cy="84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b="1" kern="0" cap="all" dirty="0">
                <a:solidFill>
                  <a:srgbClr val="21587E"/>
                </a:solidFill>
                <a:latin typeface="Nunito" panose="02000503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Réponses questionnaire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b="1" kern="0" cap="all" dirty="0">
                <a:solidFill>
                  <a:srgbClr val="21587E"/>
                </a:solidFill>
                <a:latin typeface="Nunito" panose="02000503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satisfaction</a:t>
            </a:r>
            <a:endParaRPr lang="fr-FR" sz="2000" kern="100" cap="all" dirty="0">
              <a:solidFill>
                <a:srgbClr val="21587E"/>
              </a:solidFill>
              <a:effectLst/>
              <a:latin typeface="Nunito" panose="02000503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F06956-BFF3-D2A6-B1F8-6E24C85680C8}"/>
              </a:ext>
            </a:extLst>
          </p:cNvPr>
          <p:cNvSpPr/>
          <p:nvPr/>
        </p:nvSpPr>
        <p:spPr>
          <a:xfrm>
            <a:off x="12030880" y="4245430"/>
            <a:ext cx="152400" cy="2559278"/>
          </a:xfrm>
          <a:prstGeom prst="rect">
            <a:avLst/>
          </a:prstGeom>
          <a:solidFill>
            <a:srgbClr val="073556"/>
          </a:solidFill>
          <a:ln>
            <a:noFill/>
          </a:ln>
          <a:effectLst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BB309A5-29E2-5A96-B606-3A76ABCFE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593" y="5815457"/>
            <a:ext cx="1067697" cy="6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22">
            <a:extLst>
              <a:ext uri="{FF2B5EF4-FFF2-40B4-BE49-F238E27FC236}">
                <a16:creationId xmlns:a16="http://schemas.microsoft.com/office/drawing/2014/main" id="{BFAEE394-0676-8D98-041B-350335B1C188}"/>
              </a:ext>
            </a:extLst>
          </p:cNvPr>
          <p:cNvSpPr txBox="1"/>
          <p:nvPr/>
        </p:nvSpPr>
        <p:spPr>
          <a:xfrm>
            <a:off x="1579741" y="587934"/>
            <a:ext cx="1862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rgbClr val="073555"/>
                </a:solidFill>
                <a:latin typeface="Nunito" panose="00000500000000000000" pitchFamily="2" charset="0"/>
              </a:rPr>
              <a:t>Organisation</a:t>
            </a:r>
          </a:p>
        </p:txBody>
      </p:sp>
      <p:sp>
        <p:nvSpPr>
          <p:cNvPr id="10" name="AutoShape 2" descr="Contour de visage en colère avec un remplissage uni">
            <a:extLst>
              <a:ext uri="{FF2B5EF4-FFF2-40B4-BE49-F238E27FC236}">
                <a16:creationId xmlns:a16="http://schemas.microsoft.com/office/drawing/2014/main" id="{D773ED81-4D05-4F48-66A5-256B119600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31293" y="3276599"/>
            <a:ext cx="1117107" cy="111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Contour de visage triste avec un remplissage uni">
            <a:extLst>
              <a:ext uri="{FF2B5EF4-FFF2-40B4-BE49-F238E27FC236}">
                <a16:creationId xmlns:a16="http://schemas.microsoft.com/office/drawing/2014/main" id="{A96F3449-9AA7-F07F-1C33-A78E22C5A2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4" name="Picture 10" descr="Emoticons set. Emoji faces collection. Emojis flat style. Happy and sad ...">
            <a:extLst>
              <a:ext uri="{FF2B5EF4-FFF2-40B4-BE49-F238E27FC236}">
                <a16:creationId xmlns:a16="http://schemas.microsoft.com/office/drawing/2014/main" id="{0FC5E5A1-6AD5-797D-E3E8-059380F88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1" b="6897"/>
          <a:stretch/>
        </p:blipFill>
        <p:spPr bwMode="auto">
          <a:xfrm>
            <a:off x="937331" y="1103132"/>
            <a:ext cx="3375618" cy="66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22">
            <a:extLst>
              <a:ext uri="{FF2B5EF4-FFF2-40B4-BE49-F238E27FC236}">
                <a16:creationId xmlns:a16="http://schemas.microsoft.com/office/drawing/2014/main" id="{7AF96AAA-A4C1-F283-6FF6-F30F01619CB3}"/>
              </a:ext>
            </a:extLst>
          </p:cNvPr>
          <p:cNvSpPr txBox="1"/>
          <p:nvPr/>
        </p:nvSpPr>
        <p:spPr>
          <a:xfrm>
            <a:off x="6966127" y="1360684"/>
            <a:ext cx="445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rgbClr val="073555"/>
                </a:solidFill>
                <a:latin typeface="Nunito" panose="00000500000000000000" pitchFamily="2" charset="0"/>
              </a:rPr>
              <a:t>Les actualités vélo en Loire-Atlantique</a:t>
            </a:r>
          </a:p>
        </p:txBody>
      </p:sp>
      <p:pic>
        <p:nvPicPr>
          <p:cNvPr id="15" name="Picture 10" descr="Emoticons set. Emoji faces collection. Emojis flat style. Happy and sad ...">
            <a:extLst>
              <a:ext uri="{FF2B5EF4-FFF2-40B4-BE49-F238E27FC236}">
                <a16:creationId xmlns:a16="http://schemas.microsoft.com/office/drawing/2014/main" id="{241FE4E8-1453-7655-67D6-19A509B8C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1" b="6897"/>
          <a:stretch/>
        </p:blipFill>
        <p:spPr bwMode="auto">
          <a:xfrm>
            <a:off x="7632317" y="1971861"/>
            <a:ext cx="3375618" cy="66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22">
            <a:extLst>
              <a:ext uri="{FF2B5EF4-FFF2-40B4-BE49-F238E27FC236}">
                <a16:creationId xmlns:a16="http://schemas.microsoft.com/office/drawing/2014/main" id="{739419C8-8055-0616-A275-DA2E51FA46FF}"/>
              </a:ext>
            </a:extLst>
          </p:cNvPr>
          <p:cNvSpPr txBox="1"/>
          <p:nvPr/>
        </p:nvSpPr>
        <p:spPr>
          <a:xfrm>
            <a:off x="1273239" y="2616491"/>
            <a:ext cx="2452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rgbClr val="073555"/>
                </a:solidFill>
                <a:latin typeface="Nunito" panose="00000500000000000000" pitchFamily="2" charset="0"/>
              </a:rPr>
              <a:t>Forum des acteurs</a:t>
            </a:r>
          </a:p>
        </p:txBody>
      </p:sp>
      <p:pic>
        <p:nvPicPr>
          <p:cNvPr id="17" name="Picture 10" descr="Emoticons set. Emoji faces collection. Emojis flat style. Happy and sad ...">
            <a:extLst>
              <a:ext uri="{FF2B5EF4-FFF2-40B4-BE49-F238E27FC236}">
                <a16:creationId xmlns:a16="http://schemas.microsoft.com/office/drawing/2014/main" id="{AB97413A-972E-8BB0-9F25-2A1A78B2B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1" b="6897"/>
          <a:stretch/>
        </p:blipFill>
        <p:spPr bwMode="auto">
          <a:xfrm>
            <a:off x="862087" y="3041829"/>
            <a:ext cx="3375618" cy="66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22">
            <a:extLst>
              <a:ext uri="{FF2B5EF4-FFF2-40B4-BE49-F238E27FC236}">
                <a16:creationId xmlns:a16="http://schemas.microsoft.com/office/drawing/2014/main" id="{76227AE6-3BEB-AC6C-507B-5CE8097180A9}"/>
              </a:ext>
            </a:extLst>
          </p:cNvPr>
          <p:cNvSpPr txBox="1"/>
          <p:nvPr/>
        </p:nvSpPr>
        <p:spPr>
          <a:xfrm>
            <a:off x="8173759" y="3396734"/>
            <a:ext cx="2452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rgbClr val="073555"/>
                </a:solidFill>
                <a:latin typeface="Nunito" panose="00000500000000000000" pitchFamily="2" charset="0"/>
              </a:rPr>
              <a:t>Exploration à vélo</a:t>
            </a:r>
          </a:p>
        </p:txBody>
      </p:sp>
      <p:sp>
        <p:nvSpPr>
          <p:cNvPr id="19" name="ZoneTexte 22">
            <a:extLst>
              <a:ext uri="{FF2B5EF4-FFF2-40B4-BE49-F238E27FC236}">
                <a16:creationId xmlns:a16="http://schemas.microsoft.com/office/drawing/2014/main" id="{DC0C7DE6-0DE4-0C89-5B5D-97ECCC356500}"/>
              </a:ext>
            </a:extLst>
          </p:cNvPr>
          <p:cNvSpPr txBox="1"/>
          <p:nvPr/>
        </p:nvSpPr>
        <p:spPr>
          <a:xfrm>
            <a:off x="1088220" y="4691931"/>
            <a:ext cx="2452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rgbClr val="073555"/>
                </a:solidFill>
                <a:latin typeface="Nunito" panose="00000500000000000000" pitchFamily="2" charset="0"/>
              </a:rPr>
              <a:t>Lieu d’accueil</a:t>
            </a:r>
          </a:p>
        </p:txBody>
      </p:sp>
      <p:pic>
        <p:nvPicPr>
          <p:cNvPr id="20" name="Picture 10" descr="Emoticons set. Emoji faces collection. Emojis flat style. Happy and sad ...">
            <a:extLst>
              <a:ext uri="{FF2B5EF4-FFF2-40B4-BE49-F238E27FC236}">
                <a16:creationId xmlns:a16="http://schemas.microsoft.com/office/drawing/2014/main" id="{17765C0D-DF18-4C59-02C8-B22D41FA0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1" b="6897"/>
          <a:stretch/>
        </p:blipFill>
        <p:spPr bwMode="auto">
          <a:xfrm>
            <a:off x="923338" y="5151427"/>
            <a:ext cx="3375618" cy="66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moticons set. Emoji faces collection. Emojis flat style. Happy and sad ...">
            <a:extLst>
              <a:ext uri="{FF2B5EF4-FFF2-40B4-BE49-F238E27FC236}">
                <a16:creationId xmlns:a16="http://schemas.microsoft.com/office/drawing/2014/main" id="{B58E53B5-6B11-E37B-EFDC-601E23D92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1" b="6897"/>
          <a:stretch/>
        </p:blipFill>
        <p:spPr bwMode="auto">
          <a:xfrm>
            <a:off x="7632317" y="3835152"/>
            <a:ext cx="3375618" cy="66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moticons set. Emoji faces collection. Emojis flat style. Happy and sad ...">
            <a:extLst>
              <a:ext uri="{FF2B5EF4-FFF2-40B4-BE49-F238E27FC236}">
                <a16:creationId xmlns:a16="http://schemas.microsoft.com/office/drawing/2014/main" id="{0B70D8E8-6F7D-2DF2-DD5A-EA461E810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8" t="1" b="55753"/>
          <a:stretch/>
        </p:blipFill>
        <p:spPr bwMode="auto">
          <a:xfrm>
            <a:off x="3628929" y="963474"/>
            <a:ext cx="716494" cy="85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3">
            <a:extLst>
              <a:ext uri="{FF2B5EF4-FFF2-40B4-BE49-F238E27FC236}">
                <a16:creationId xmlns:a16="http://schemas.microsoft.com/office/drawing/2014/main" id="{FC64CC62-BB87-EF9A-9C2A-85061F6D8562}"/>
              </a:ext>
            </a:extLst>
          </p:cNvPr>
          <p:cNvSpPr txBox="1"/>
          <p:nvPr/>
        </p:nvSpPr>
        <p:spPr>
          <a:xfrm>
            <a:off x="2731702" y="1801841"/>
            <a:ext cx="20545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dirty="0">
                <a:solidFill>
                  <a:srgbClr val="073555"/>
                </a:solidFill>
                <a:latin typeface="Nunito" panose="00000500000000000000" pitchFamily="2" charset="0"/>
              </a:rPr>
              <a:t>93% sont Très satisfaits</a:t>
            </a:r>
          </a:p>
        </p:txBody>
      </p:sp>
      <p:pic>
        <p:nvPicPr>
          <p:cNvPr id="27" name="Picture 8" descr="Emoticons set. Emoji faces collection. Emojis flat style. Happy and sad ...">
            <a:extLst>
              <a:ext uri="{FF2B5EF4-FFF2-40B4-BE49-F238E27FC236}">
                <a16:creationId xmlns:a16="http://schemas.microsoft.com/office/drawing/2014/main" id="{506A06CB-05E8-9A71-70FB-97D2B737B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4" t="7851" r="20920" b="56264"/>
          <a:stretch/>
        </p:blipFill>
        <p:spPr bwMode="auto">
          <a:xfrm>
            <a:off x="2884004" y="3032291"/>
            <a:ext cx="643860" cy="66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Emoticons set. Emoji faces collection. Emojis flat style. Happy and sad ...">
            <a:extLst>
              <a:ext uri="{FF2B5EF4-FFF2-40B4-BE49-F238E27FC236}">
                <a16:creationId xmlns:a16="http://schemas.microsoft.com/office/drawing/2014/main" id="{3F86C57C-61C7-6A67-3354-6A5240C58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8" t="1" b="55753"/>
          <a:stretch/>
        </p:blipFill>
        <p:spPr bwMode="auto">
          <a:xfrm>
            <a:off x="10318191" y="1806957"/>
            <a:ext cx="716494" cy="85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3">
            <a:extLst>
              <a:ext uri="{FF2B5EF4-FFF2-40B4-BE49-F238E27FC236}">
                <a16:creationId xmlns:a16="http://schemas.microsoft.com/office/drawing/2014/main" id="{BD4DD0DE-48BF-6171-4626-D05E721BA0E0}"/>
              </a:ext>
            </a:extLst>
          </p:cNvPr>
          <p:cNvSpPr txBox="1"/>
          <p:nvPr/>
        </p:nvSpPr>
        <p:spPr>
          <a:xfrm>
            <a:off x="9460298" y="2635891"/>
            <a:ext cx="20545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dirty="0">
                <a:solidFill>
                  <a:srgbClr val="073555"/>
                </a:solidFill>
                <a:latin typeface="Nunito" panose="00000500000000000000" pitchFamily="2" charset="0"/>
              </a:rPr>
              <a:t>86% sont Très satisfaits</a:t>
            </a:r>
          </a:p>
        </p:txBody>
      </p:sp>
      <p:sp>
        <p:nvSpPr>
          <p:cNvPr id="31" name="ZoneTexte 23">
            <a:extLst>
              <a:ext uri="{FF2B5EF4-FFF2-40B4-BE49-F238E27FC236}">
                <a16:creationId xmlns:a16="http://schemas.microsoft.com/office/drawing/2014/main" id="{6D19AA73-31E7-A8EC-E87F-55A7E0D27D42}"/>
              </a:ext>
            </a:extLst>
          </p:cNvPr>
          <p:cNvSpPr txBox="1"/>
          <p:nvPr/>
        </p:nvSpPr>
        <p:spPr>
          <a:xfrm>
            <a:off x="2688416" y="3735818"/>
            <a:ext cx="205457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dirty="0">
                <a:solidFill>
                  <a:srgbClr val="073555"/>
                </a:solidFill>
                <a:latin typeface="Nunito" panose="00000500000000000000" pitchFamily="2" charset="0"/>
              </a:rPr>
              <a:t>64% sont Très satisfaits</a:t>
            </a:r>
          </a:p>
          <a:p>
            <a:r>
              <a:rPr lang="fr-FR" sz="1050" dirty="0">
                <a:solidFill>
                  <a:srgbClr val="073555"/>
                </a:solidFill>
                <a:latin typeface="Nunito" panose="00000500000000000000" pitchFamily="2" charset="0"/>
              </a:rPr>
              <a:t>22% sont Assez satisfaits</a:t>
            </a:r>
          </a:p>
        </p:txBody>
      </p:sp>
      <p:pic>
        <p:nvPicPr>
          <p:cNvPr id="1024" name="Picture 8" descr="Emoticons set. Emoji faces collection. Emojis flat style. Happy and sad ...">
            <a:extLst>
              <a:ext uri="{FF2B5EF4-FFF2-40B4-BE49-F238E27FC236}">
                <a16:creationId xmlns:a16="http://schemas.microsoft.com/office/drawing/2014/main" id="{282D7CEE-4B49-203E-06D7-8F0C40E2D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4" t="7851" r="20920" b="56264"/>
          <a:stretch/>
        </p:blipFill>
        <p:spPr bwMode="auto">
          <a:xfrm>
            <a:off x="9666735" y="3814473"/>
            <a:ext cx="643860" cy="66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ZoneTexte 23">
            <a:extLst>
              <a:ext uri="{FF2B5EF4-FFF2-40B4-BE49-F238E27FC236}">
                <a16:creationId xmlns:a16="http://schemas.microsoft.com/office/drawing/2014/main" id="{780797BB-F12D-4C5B-7540-3AF9A5FCBCF7}"/>
              </a:ext>
            </a:extLst>
          </p:cNvPr>
          <p:cNvSpPr txBox="1"/>
          <p:nvPr/>
        </p:nvSpPr>
        <p:spPr>
          <a:xfrm>
            <a:off x="9398630" y="4490081"/>
            <a:ext cx="205457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dirty="0">
                <a:solidFill>
                  <a:srgbClr val="073555"/>
                </a:solidFill>
                <a:latin typeface="Nunito" panose="00000500000000000000" pitchFamily="2" charset="0"/>
              </a:rPr>
              <a:t>64% sont Très satisfaits</a:t>
            </a:r>
          </a:p>
          <a:p>
            <a:r>
              <a:rPr lang="fr-FR" sz="1050" dirty="0">
                <a:solidFill>
                  <a:srgbClr val="073555"/>
                </a:solidFill>
                <a:latin typeface="Nunito" panose="00000500000000000000" pitchFamily="2" charset="0"/>
              </a:rPr>
              <a:t>14% sont Assez satisfaits</a:t>
            </a:r>
          </a:p>
        </p:txBody>
      </p:sp>
      <p:pic>
        <p:nvPicPr>
          <p:cNvPr id="1026" name="Picture 8" descr="Emoticons set. Emoji faces collection. Emojis flat style. Happy and sad ...">
            <a:extLst>
              <a:ext uri="{FF2B5EF4-FFF2-40B4-BE49-F238E27FC236}">
                <a16:creationId xmlns:a16="http://schemas.microsoft.com/office/drawing/2014/main" id="{B0C7039B-4385-3637-7ACF-745A0ED2A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8" t="1" b="55753"/>
          <a:stretch/>
        </p:blipFill>
        <p:spPr bwMode="auto">
          <a:xfrm>
            <a:off x="3596455" y="4974199"/>
            <a:ext cx="716494" cy="85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ZoneTexte 23">
            <a:extLst>
              <a:ext uri="{FF2B5EF4-FFF2-40B4-BE49-F238E27FC236}">
                <a16:creationId xmlns:a16="http://schemas.microsoft.com/office/drawing/2014/main" id="{CFB2D678-02A6-E1EB-7398-68F5FB3DA596}"/>
              </a:ext>
            </a:extLst>
          </p:cNvPr>
          <p:cNvSpPr txBox="1"/>
          <p:nvPr/>
        </p:nvSpPr>
        <p:spPr>
          <a:xfrm>
            <a:off x="2601643" y="5831377"/>
            <a:ext cx="20545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dirty="0">
                <a:solidFill>
                  <a:srgbClr val="073555"/>
                </a:solidFill>
                <a:latin typeface="Nunito" panose="00000500000000000000" pitchFamily="2" charset="0"/>
              </a:rPr>
              <a:t>100% sont Très satisfaits</a:t>
            </a:r>
          </a:p>
        </p:txBody>
      </p:sp>
      <p:sp>
        <p:nvSpPr>
          <p:cNvPr id="1028" name="ZoneTexte 71">
            <a:extLst>
              <a:ext uri="{FF2B5EF4-FFF2-40B4-BE49-F238E27FC236}">
                <a16:creationId xmlns:a16="http://schemas.microsoft.com/office/drawing/2014/main" id="{D9CE60CB-4B7F-2A99-2D72-EDFCE38142C5}"/>
              </a:ext>
            </a:extLst>
          </p:cNvPr>
          <p:cNvSpPr txBox="1"/>
          <p:nvPr/>
        </p:nvSpPr>
        <p:spPr>
          <a:xfrm>
            <a:off x="7518916" y="6423804"/>
            <a:ext cx="3299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rgbClr val="073555"/>
                </a:solidFill>
                <a:latin typeface="Nunito" panose="00000500000000000000" pitchFamily="2" charset="0"/>
              </a:rPr>
              <a:t>*sur 14 réponses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392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63639-963E-EF3B-BC8F-10E8C3667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C5668F-062F-0AF2-C2C5-59AF5DFB283B}"/>
              </a:ext>
            </a:extLst>
          </p:cNvPr>
          <p:cNvSpPr/>
          <p:nvPr/>
        </p:nvSpPr>
        <p:spPr>
          <a:xfrm>
            <a:off x="10179698" y="4568585"/>
            <a:ext cx="1856792" cy="2146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ED3ACB-1E67-1D58-9B00-FD8C10E8136F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720" y="6486168"/>
            <a:ext cx="1079500" cy="222249"/>
          </a:xfrm>
        </p:spPr>
        <p:txBody>
          <a:bodyPr/>
          <a:lstStyle/>
          <a:p>
            <a:r>
              <a:rPr lang="fr-FR" dirty="0"/>
              <a:t>30/11/2023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FFEFB1-28EF-59EE-FD44-2FAA894F71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813924-FDCF-424A-9DFC-BD9B8AAB837E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D97ABF-2016-6CED-A236-0E47CD2F0D3A}"/>
              </a:ext>
            </a:extLst>
          </p:cNvPr>
          <p:cNvSpPr txBox="1"/>
          <p:nvPr/>
        </p:nvSpPr>
        <p:spPr>
          <a:xfrm>
            <a:off x="7445110" y="266573"/>
            <a:ext cx="4472699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800"/>
              </a:spcAft>
            </a:pPr>
            <a:r>
              <a:rPr lang="fr-FR" sz="1800" b="1" i="0" u="none" strike="noStrike" cap="all" dirty="0">
                <a:solidFill>
                  <a:srgbClr val="21587E"/>
                </a:solidFill>
                <a:effectLst/>
                <a:latin typeface="Nunito" panose="00000500000000000000" pitchFamily="2" charset="0"/>
              </a:rPr>
              <a:t>SUGGESTIONS D’AMÉLIORATION DES </a:t>
            </a:r>
          </a:p>
          <a:p>
            <a:pPr algn="r">
              <a:spcAft>
                <a:spcPts val="800"/>
              </a:spcAft>
            </a:pPr>
            <a:r>
              <a:rPr lang="fr-FR" sz="1800" b="1" i="0" u="none" strike="noStrike" cap="all" dirty="0">
                <a:solidFill>
                  <a:srgbClr val="21587E"/>
                </a:solidFill>
                <a:effectLst/>
                <a:latin typeface="Nunito" panose="00000500000000000000" pitchFamily="2" charset="0"/>
              </a:rPr>
              <a:t>PARTICIPANTS</a:t>
            </a:r>
            <a:endParaRPr lang="fr-FR" sz="2000" b="1" kern="100" cap="all" dirty="0">
              <a:solidFill>
                <a:srgbClr val="21587E"/>
              </a:solidFill>
              <a:effectLst/>
              <a:latin typeface="Nunito" panose="02000503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7C9837-D0CF-2116-88DC-9692833B0A76}"/>
              </a:ext>
            </a:extLst>
          </p:cNvPr>
          <p:cNvSpPr/>
          <p:nvPr/>
        </p:nvSpPr>
        <p:spPr>
          <a:xfrm>
            <a:off x="12030880" y="4245430"/>
            <a:ext cx="152400" cy="2559278"/>
          </a:xfrm>
          <a:prstGeom prst="rect">
            <a:avLst/>
          </a:prstGeom>
          <a:solidFill>
            <a:srgbClr val="073556"/>
          </a:solidFill>
          <a:ln>
            <a:noFill/>
          </a:ln>
          <a:effectLst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22B3B77-7E27-9CF3-5EFC-29850F2FA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593" y="5815457"/>
            <a:ext cx="1067697" cy="6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Contour de visage en colère avec un remplissage uni">
            <a:extLst>
              <a:ext uri="{FF2B5EF4-FFF2-40B4-BE49-F238E27FC236}">
                <a16:creationId xmlns:a16="http://schemas.microsoft.com/office/drawing/2014/main" id="{45DB9001-D880-08AC-5E4E-D10563A877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31293" y="3276599"/>
            <a:ext cx="1117107" cy="111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Contour de visage triste avec un remplissage uni">
            <a:extLst>
              <a:ext uri="{FF2B5EF4-FFF2-40B4-BE49-F238E27FC236}">
                <a16:creationId xmlns:a16="http://schemas.microsoft.com/office/drawing/2014/main" id="{02965C08-B4F5-ED50-DBF7-E5F74D0466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ZoneTexte 5">
            <a:extLst>
              <a:ext uri="{FF2B5EF4-FFF2-40B4-BE49-F238E27FC236}">
                <a16:creationId xmlns:a16="http://schemas.microsoft.com/office/drawing/2014/main" id="{522B9264-DE5C-BC1B-120C-50406ACE9164}"/>
              </a:ext>
            </a:extLst>
          </p:cNvPr>
          <p:cNvSpPr txBox="1"/>
          <p:nvPr/>
        </p:nvSpPr>
        <p:spPr>
          <a:xfrm>
            <a:off x="1089748" y="1305342"/>
            <a:ext cx="10012504" cy="30008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073555"/>
                </a:solidFill>
                <a:latin typeface="Nunito" panose="00000500000000000000" pitchFamily="2" charset="0"/>
              </a:rPr>
              <a:t> Suggestions d’amélioration </a:t>
            </a:r>
            <a:r>
              <a:rPr lang="fr-FR" dirty="0">
                <a:solidFill>
                  <a:srgbClr val="073555"/>
                </a:solidFill>
                <a:latin typeface="Nunito" panose="00000500000000000000" pitchFamily="2" charset="0"/>
              </a:rPr>
              <a:t>: </a:t>
            </a:r>
          </a:p>
          <a:p>
            <a:endParaRPr lang="fr-FR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73555"/>
                </a:solidFill>
                <a:latin typeface="Nunito" panose="00000500000000000000" pitchFamily="2" charset="0"/>
              </a:rPr>
              <a:t>Prévoir un maximum de contenants pour pouvoir récupérer les restes alimentaires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73555"/>
                </a:solidFill>
                <a:latin typeface="Nunito" panose="00000500000000000000" pitchFamily="2" charset="0"/>
              </a:rPr>
              <a:t>Choisir un lieu plus facilement accessible en transport en commun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73555"/>
                </a:solidFill>
                <a:latin typeface="Nunito" panose="00000500000000000000" pitchFamily="2" charset="0"/>
              </a:rPr>
              <a:t>Faciliter / Mettre en avant  le covoiturage entre les participants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Nunito" panose="00000500000000000000" pitchFamily="2" charset="0"/>
            </a:endParaRPr>
          </a:p>
          <a:p>
            <a:endParaRPr lang="fr-FR" dirty="0">
              <a:latin typeface="Nuni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968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Une image contenant texte, Police, Graphique, blanc&#10;&#10;Description générée automatiquement">
            <a:extLst>
              <a:ext uri="{FF2B5EF4-FFF2-40B4-BE49-F238E27FC236}">
                <a16:creationId xmlns:a16="http://schemas.microsoft.com/office/drawing/2014/main" id="{440CF720-1142-5296-643E-1EB70567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1" y="3585887"/>
            <a:ext cx="1299686" cy="68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0F8DDB-B01A-DD12-DD90-4789113A82D0}"/>
              </a:ext>
            </a:extLst>
          </p:cNvPr>
          <p:cNvSpPr/>
          <p:nvPr/>
        </p:nvSpPr>
        <p:spPr>
          <a:xfrm>
            <a:off x="0" y="0"/>
            <a:ext cx="472331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4F6F48-6F6D-7A57-46CD-DC9611F34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85648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1B319F-1EDD-8345-5017-774733AC7118}"/>
              </a:ext>
            </a:extLst>
          </p:cNvPr>
          <p:cNvSpPr/>
          <p:nvPr/>
        </p:nvSpPr>
        <p:spPr>
          <a:xfrm>
            <a:off x="4856481" y="0"/>
            <a:ext cx="7335519" cy="6858000"/>
          </a:xfrm>
          <a:prstGeom prst="rect">
            <a:avLst/>
          </a:prstGeom>
          <a:solidFill>
            <a:srgbClr val="093E54"/>
          </a:solidFill>
          <a:ln>
            <a:solidFill>
              <a:srgbClr val="093E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Espace réservé pour une image 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A1D5B265-812F-3124-5F4B-EA4783C189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5793" b="5793"/>
          <a:stretch>
            <a:fillRect/>
          </a:stretch>
        </p:blipFill>
        <p:spPr>
          <a:xfrm>
            <a:off x="4723310" y="6178619"/>
            <a:ext cx="1958975" cy="677862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DED7D5-D527-204A-97B1-C9A520B42E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8510" y="1339973"/>
            <a:ext cx="6011725" cy="488872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83CC"/>
                </a:solidFill>
              </a:rPr>
              <a:t>Loire-Atlantique développement</a:t>
            </a:r>
          </a:p>
          <a:p>
            <a:pPr algn="ctr"/>
            <a:r>
              <a:rPr lang="fr-FR" b="1" dirty="0">
                <a:solidFill>
                  <a:srgbClr val="0083CC"/>
                </a:solidFill>
              </a:rPr>
              <a:t>Tourisme Durable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4FBD28-26F2-F047-8B3E-9876905493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39635" y="3765680"/>
            <a:ext cx="3155694" cy="677862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2 Boulevard de l’Estuaire</a:t>
            </a:r>
          </a:p>
          <a:p>
            <a:r>
              <a:rPr lang="fr-FR" dirty="0"/>
              <a:t>44200 - Nantes</a:t>
            </a:r>
          </a:p>
        </p:txBody>
      </p:sp>
      <p:pic>
        <p:nvPicPr>
          <p:cNvPr id="9" name="Picture 4" descr="Une image contenant texte, Police, Graphique, blanc&#10;&#10;Description générée automatiquement">
            <a:extLst>
              <a:ext uri="{FF2B5EF4-FFF2-40B4-BE49-F238E27FC236}">
                <a16:creationId xmlns:a16="http://schemas.microsoft.com/office/drawing/2014/main" id="{F606479F-B7AA-B669-0C28-F47BB49FC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953" y="6174146"/>
            <a:ext cx="1299686" cy="68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22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084570-DDDE-9C78-C10C-72F0A099A3F8}"/>
              </a:ext>
            </a:extLst>
          </p:cNvPr>
          <p:cNvSpPr/>
          <p:nvPr/>
        </p:nvSpPr>
        <p:spPr>
          <a:xfrm>
            <a:off x="10179698" y="4568585"/>
            <a:ext cx="1856792" cy="2146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8A357F-5CE7-ED74-D21D-4C8AE451B18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720" y="6486168"/>
            <a:ext cx="1079500" cy="222249"/>
          </a:xfrm>
        </p:spPr>
        <p:txBody>
          <a:bodyPr/>
          <a:lstStyle/>
          <a:p>
            <a:r>
              <a:rPr lang="fr-FR" dirty="0"/>
              <a:t>30/11/2023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88DB21-7A62-6EBB-D9B0-22E7386C89E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813924-FDCF-424A-9DFC-BD9B8AAB837E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0DB173-6C06-19FA-7C7D-06C1E7D465CC}"/>
              </a:ext>
            </a:extLst>
          </p:cNvPr>
          <p:cNvSpPr txBox="1"/>
          <p:nvPr/>
        </p:nvSpPr>
        <p:spPr>
          <a:xfrm>
            <a:off x="6282933" y="266573"/>
            <a:ext cx="5634876" cy="84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b="1" kern="0" cap="all" dirty="0">
                <a:solidFill>
                  <a:srgbClr val="21587E"/>
                </a:solidFill>
                <a:effectLst/>
                <a:latin typeface="Nunito" panose="02000503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participants – les établisseme</a:t>
            </a:r>
            <a:r>
              <a:rPr lang="fr-FR" sz="2000" b="1" kern="0" cap="all" dirty="0">
                <a:solidFill>
                  <a:srgbClr val="21587E"/>
                </a:solidFill>
                <a:latin typeface="Nunito" panose="02000503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nts</a:t>
            </a:r>
            <a:endParaRPr lang="fr-FR" sz="2000" b="1" kern="0" cap="all" dirty="0">
              <a:solidFill>
                <a:srgbClr val="21587E"/>
              </a:solidFill>
              <a:effectLst/>
              <a:latin typeface="Nunito" panose="02000503030000020003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b="1" kern="0" cap="all" dirty="0">
                <a:solidFill>
                  <a:srgbClr val="21587E"/>
                </a:solidFill>
                <a:latin typeface="Nunito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(HORS LAD)</a:t>
            </a:r>
            <a:endParaRPr lang="fr-FR" sz="2000" kern="100" cap="all" dirty="0">
              <a:solidFill>
                <a:srgbClr val="21587E"/>
              </a:solidFill>
              <a:effectLst/>
              <a:latin typeface="Nunito" panose="02000503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676E70-9C68-B0E0-78C3-FBF73C64BB89}"/>
              </a:ext>
            </a:extLst>
          </p:cNvPr>
          <p:cNvSpPr/>
          <p:nvPr/>
        </p:nvSpPr>
        <p:spPr>
          <a:xfrm>
            <a:off x="12030880" y="4245430"/>
            <a:ext cx="152400" cy="2559278"/>
          </a:xfrm>
          <a:prstGeom prst="rect">
            <a:avLst/>
          </a:prstGeom>
          <a:solidFill>
            <a:srgbClr val="073556"/>
          </a:solidFill>
          <a:ln>
            <a:noFill/>
          </a:ln>
          <a:effectLst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B0B5D7C-620A-5B4A-4CB0-FDE763A05DE0}"/>
              </a:ext>
            </a:extLst>
          </p:cNvPr>
          <p:cNvSpPr txBox="1"/>
          <p:nvPr/>
        </p:nvSpPr>
        <p:spPr>
          <a:xfrm>
            <a:off x="1845715" y="1949749"/>
            <a:ext cx="2784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3554"/>
                </a:solidFill>
                <a:latin typeface="Nunito" panose="02000503030000020003" pitchFamily="2" charset="0"/>
              </a:rPr>
              <a:t>Secteur d’activité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A109B64-BBF3-5DEB-88C4-1313F51E7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593" y="5815457"/>
            <a:ext cx="1067697" cy="6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7D22F4B-EDCE-9390-91A7-C0EECEB63FA7}"/>
              </a:ext>
            </a:extLst>
          </p:cNvPr>
          <p:cNvSpPr txBox="1"/>
          <p:nvPr/>
        </p:nvSpPr>
        <p:spPr>
          <a:xfrm>
            <a:off x="4185143" y="1230781"/>
            <a:ext cx="3544560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b="1" kern="0" cap="all" dirty="0">
                <a:solidFill>
                  <a:srgbClr val="21587E"/>
                </a:solidFill>
                <a:latin typeface="Nunito" panose="02000503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fr-FR" sz="2000" b="1" kern="0" cap="all" dirty="0">
                <a:solidFill>
                  <a:srgbClr val="21587E"/>
                </a:solidFill>
                <a:effectLst/>
                <a:latin typeface="Nunito" panose="02000503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participants en 2023</a:t>
            </a:r>
            <a:endParaRPr lang="fr-FR" sz="2000" kern="100" cap="all" dirty="0">
              <a:solidFill>
                <a:srgbClr val="21587E"/>
              </a:solidFill>
              <a:effectLst/>
              <a:latin typeface="Nunito" panose="02000503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154D8F-E8D2-41A8-895D-0848B5B6DB26}"/>
              </a:ext>
            </a:extLst>
          </p:cNvPr>
          <p:cNvSpPr/>
          <p:nvPr/>
        </p:nvSpPr>
        <p:spPr>
          <a:xfrm>
            <a:off x="159824" y="3985168"/>
            <a:ext cx="1856792" cy="2146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5" name="Graphique 24">
            <a:extLst>
              <a:ext uri="{FF2B5EF4-FFF2-40B4-BE49-F238E27FC236}">
                <a16:creationId xmlns:a16="http://schemas.microsoft.com/office/drawing/2014/main" id="{797299B1-1AAD-1BF6-8BCB-E29C06D992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614123"/>
              </p:ext>
            </p:extLst>
          </p:nvPr>
        </p:nvGraphicFramePr>
        <p:xfrm>
          <a:off x="-221619" y="2620058"/>
          <a:ext cx="6319776" cy="3897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Graphique 27">
            <a:extLst>
              <a:ext uri="{FF2B5EF4-FFF2-40B4-BE49-F238E27FC236}">
                <a16:creationId xmlns:a16="http://schemas.microsoft.com/office/drawing/2014/main" id="{CE5B731D-1855-5E98-FA68-7F32336583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5015887"/>
              </p:ext>
            </p:extLst>
          </p:nvPr>
        </p:nvGraphicFramePr>
        <p:xfrm>
          <a:off x="5852309" y="2644504"/>
          <a:ext cx="6319776" cy="3897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ZoneTexte 28">
            <a:extLst>
              <a:ext uri="{FF2B5EF4-FFF2-40B4-BE49-F238E27FC236}">
                <a16:creationId xmlns:a16="http://schemas.microsoft.com/office/drawing/2014/main" id="{194DFF79-8604-BF59-CC02-AEF724F05624}"/>
              </a:ext>
            </a:extLst>
          </p:cNvPr>
          <p:cNvSpPr txBox="1"/>
          <p:nvPr/>
        </p:nvSpPr>
        <p:spPr>
          <a:xfrm>
            <a:off x="7812911" y="1961159"/>
            <a:ext cx="4217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3554"/>
                </a:solidFill>
                <a:latin typeface="Nunito" panose="02000503030000020003" pitchFamily="2" charset="0"/>
              </a:rPr>
              <a:t>Provenance des participants</a:t>
            </a:r>
          </a:p>
          <a:p>
            <a:r>
              <a:rPr lang="fr-FR" sz="1200" dirty="0">
                <a:solidFill>
                  <a:srgbClr val="003554"/>
                </a:solidFill>
                <a:latin typeface="Nunito" panose="02000503030000020003" pitchFamily="2" charset="0"/>
              </a:rPr>
              <a:t>(origine de l’établissement touristique)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D286102-7DC3-9740-4ED8-4AF91D52D932}"/>
              </a:ext>
            </a:extLst>
          </p:cNvPr>
          <p:cNvCxnSpPr>
            <a:cxnSpLocks/>
          </p:cNvCxnSpPr>
          <p:nvPr/>
        </p:nvCxnSpPr>
        <p:spPr>
          <a:xfrm>
            <a:off x="5957423" y="1961159"/>
            <a:ext cx="0" cy="4704575"/>
          </a:xfrm>
          <a:prstGeom prst="line">
            <a:avLst/>
          </a:prstGeom>
          <a:ln>
            <a:solidFill>
              <a:srgbClr val="07355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32924-73A4-1CA5-DDAB-0F18F74F5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0E3D38-3458-BC6A-6103-1B92B5CB8AC3}"/>
              </a:ext>
            </a:extLst>
          </p:cNvPr>
          <p:cNvSpPr/>
          <p:nvPr/>
        </p:nvSpPr>
        <p:spPr>
          <a:xfrm>
            <a:off x="10179698" y="4568585"/>
            <a:ext cx="1856792" cy="2146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DCA89F-A67B-D2E2-8C6E-796B8DAA2CDA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720" y="6486168"/>
            <a:ext cx="1079500" cy="222249"/>
          </a:xfrm>
        </p:spPr>
        <p:txBody>
          <a:bodyPr/>
          <a:lstStyle/>
          <a:p>
            <a:r>
              <a:rPr lang="fr-FR" dirty="0"/>
              <a:t>30/11/2023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4CEF36-FFBC-E6DC-791D-24C431C8C6F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813924-FDCF-424A-9DFC-BD9B8AAB837E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19385B-FE1B-A2D8-F6E3-8E287327BCF7}"/>
              </a:ext>
            </a:extLst>
          </p:cNvPr>
          <p:cNvSpPr txBox="1"/>
          <p:nvPr/>
        </p:nvSpPr>
        <p:spPr>
          <a:xfrm>
            <a:off x="7020252" y="266573"/>
            <a:ext cx="4897558" cy="84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b="1" kern="0" cap="all" dirty="0">
                <a:solidFill>
                  <a:srgbClr val="21587E"/>
                </a:solidFill>
                <a:effectLst/>
                <a:latin typeface="Nunito" panose="02000503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participants – déplacements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b="1" kern="0" cap="all" dirty="0">
                <a:solidFill>
                  <a:srgbClr val="21587E"/>
                </a:solidFill>
                <a:latin typeface="Nunito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(hors LAD)</a:t>
            </a:r>
            <a:endParaRPr lang="fr-FR" sz="2000" kern="100" cap="all" dirty="0">
              <a:solidFill>
                <a:srgbClr val="21587E"/>
              </a:solidFill>
              <a:effectLst/>
              <a:latin typeface="Nunito" panose="02000503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0BE35D-0F71-67A9-A117-CD22C136F292}"/>
              </a:ext>
            </a:extLst>
          </p:cNvPr>
          <p:cNvSpPr/>
          <p:nvPr/>
        </p:nvSpPr>
        <p:spPr>
          <a:xfrm>
            <a:off x="12030880" y="4245430"/>
            <a:ext cx="152400" cy="2559278"/>
          </a:xfrm>
          <a:prstGeom prst="rect">
            <a:avLst/>
          </a:prstGeom>
          <a:solidFill>
            <a:srgbClr val="073556"/>
          </a:solidFill>
          <a:ln>
            <a:noFill/>
          </a:ln>
          <a:effectLst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5FC18B0-0415-A253-70C5-A5490BD06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593" y="5815457"/>
            <a:ext cx="1067697" cy="6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E79DEE1-DCCE-26FF-34F0-8512B4E745FE}"/>
              </a:ext>
            </a:extLst>
          </p:cNvPr>
          <p:cNvSpPr txBox="1"/>
          <p:nvPr/>
        </p:nvSpPr>
        <p:spPr>
          <a:xfrm>
            <a:off x="4185143" y="1184764"/>
            <a:ext cx="3544560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b="1" kern="0" cap="all" dirty="0">
                <a:solidFill>
                  <a:srgbClr val="21587E"/>
                </a:solidFill>
                <a:latin typeface="Nunito" panose="02000503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fr-FR" sz="2000" b="1" kern="0" cap="all" dirty="0">
                <a:solidFill>
                  <a:srgbClr val="21587E"/>
                </a:solidFill>
                <a:effectLst/>
                <a:latin typeface="Nunito" panose="02000503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participants en 2023</a:t>
            </a:r>
            <a:endParaRPr lang="fr-FR" sz="2000" kern="100" cap="all" dirty="0">
              <a:solidFill>
                <a:srgbClr val="21587E"/>
              </a:solidFill>
              <a:effectLst/>
              <a:latin typeface="Nunito" panose="02000503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128A61-14B1-ADEB-F850-6DD1DEA8396C}"/>
              </a:ext>
            </a:extLst>
          </p:cNvPr>
          <p:cNvSpPr/>
          <p:nvPr/>
        </p:nvSpPr>
        <p:spPr>
          <a:xfrm>
            <a:off x="159824" y="3985168"/>
            <a:ext cx="1856792" cy="2146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5" name="Graphique 24">
            <a:extLst>
              <a:ext uri="{FF2B5EF4-FFF2-40B4-BE49-F238E27FC236}">
                <a16:creationId xmlns:a16="http://schemas.microsoft.com/office/drawing/2014/main" id="{748F6510-EBAB-DBB7-0059-9476C2496C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1504834"/>
              </p:ext>
            </p:extLst>
          </p:nvPr>
        </p:nvGraphicFramePr>
        <p:xfrm>
          <a:off x="2797535" y="1628015"/>
          <a:ext cx="6319776" cy="3897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10">
            <a:extLst>
              <a:ext uri="{FF2B5EF4-FFF2-40B4-BE49-F238E27FC236}">
                <a16:creationId xmlns:a16="http://schemas.microsoft.com/office/drawing/2014/main" id="{2635FB88-6BEA-DADE-E740-B2033A2E4DB1}"/>
              </a:ext>
            </a:extLst>
          </p:cNvPr>
          <p:cNvSpPr txBox="1"/>
          <p:nvPr/>
        </p:nvSpPr>
        <p:spPr>
          <a:xfrm>
            <a:off x="7929007" y="5592600"/>
            <a:ext cx="215410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4000" dirty="0">
                <a:solidFill>
                  <a:srgbClr val="073555"/>
                </a:solidFill>
                <a:latin typeface="Nunito"/>
              </a:rPr>
              <a:t>46,5 km </a:t>
            </a:r>
            <a:r>
              <a:rPr lang="fr-FR" sz="1200" dirty="0">
                <a:solidFill>
                  <a:srgbClr val="073555"/>
                </a:solidFill>
                <a:latin typeface="Nunito"/>
              </a:rPr>
              <a:t>parcourus en moyenne par personne</a:t>
            </a:r>
          </a:p>
        </p:txBody>
      </p:sp>
    </p:spTree>
    <p:extLst>
      <p:ext uri="{BB962C8B-B14F-4D97-AF65-F5344CB8AC3E}">
        <p14:creationId xmlns:p14="http://schemas.microsoft.com/office/powerpoint/2010/main" val="151079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084570-DDDE-9C78-C10C-72F0A099A3F8}"/>
              </a:ext>
            </a:extLst>
          </p:cNvPr>
          <p:cNvSpPr/>
          <p:nvPr/>
        </p:nvSpPr>
        <p:spPr>
          <a:xfrm>
            <a:off x="10179698" y="4568585"/>
            <a:ext cx="1856792" cy="2146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8A357F-5CE7-ED74-D21D-4C8AE451B18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720" y="6486168"/>
            <a:ext cx="1079500" cy="222249"/>
          </a:xfrm>
        </p:spPr>
        <p:txBody>
          <a:bodyPr/>
          <a:lstStyle/>
          <a:p>
            <a:r>
              <a:rPr lang="fr-FR" dirty="0"/>
              <a:t>30/11/2023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88DB21-7A62-6EBB-D9B0-22E7386C89E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813924-FDCF-424A-9DFC-BD9B8AAB837E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0DB173-6C06-19FA-7C7D-06C1E7D465CC}"/>
              </a:ext>
            </a:extLst>
          </p:cNvPr>
          <p:cNvSpPr txBox="1"/>
          <p:nvPr/>
        </p:nvSpPr>
        <p:spPr>
          <a:xfrm>
            <a:off x="9474511" y="266573"/>
            <a:ext cx="2443298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b="1" kern="100" cap="all" dirty="0">
                <a:solidFill>
                  <a:srgbClr val="21587E"/>
                </a:solidFill>
                <a:effectLst/>
                <a:latin typeface="Nunito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INTERVENANT.E.S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676E70-9C68-B0E0-78C3-FBF73C64BB89}"/>
              </a:ext>
            </a:extLst>
          </p:cNvPr>
          <p:cNvSpPr/>
          <p:nvPr/>
        </p:nvSpPr>
        <p:spPr>
          <a:xfrm>
            <a:off x="12030880" y="4245430"/>
            <a:ext cx="152400" cy="2559278"/>
          </a:xfrm>
          <a:prstGeom prst="rect">
            <a:avLst/>
          </a:prstGeom>
          <a:solidFill>
            <a:srgbClr val="073556"/>
          </a:solidFill>
          <a:ln>
            <a:noFill/>
          </a:ln>
          <a:effectLst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462249F-2CFD-E144-A804-6A35FACD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593" y="5815457"/>
            <a:ext cx="1067697" cy="6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0D11A17-3590-744B-7E18-A43B0AF6167F}"/>
              </a:ext>
            </a:extLst>
          </p:cNvPr>
          <p:cNvSpPr txBox="1"/>
          <p:nvPr/>
        </p:nvSpPr>
        <p:spPr>
          <a:xfrm>
            <a:off x="3254539" y="908568"/>
            <a:ext cx="62199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73555"/>
                </a:solidFill>
                <a:latin typeface="Nunito" panose="00000500000000000000" pitchFamily="2" charset="0"/>
              </a:rPr>
              <a:t>15 </a:t>
            </a:r>
            <a:r>
              <a:rPr lang="fr-FR" dirty="0" err="1">
                <a:solidFill>
                  <a:srgbClr val="073555"/>
                </a:solidFill>
                <a:latin typeface="Nunito" panose="00000500000000000000" pitchFamily="2" charset="0"/>
              </a:rPr>
              <a:t>intervenant.e.s</a:t>
            </a:r>
            <a:r>
              <a:rPr lang="fr-FR" dirty="0">
                <a:solidFill>
                  <a:srgbClr val="073555"/>
                </a:solidFill>
                <a:latin typeface="Nunito" panose="00000500000000000000" pitchFamily="2" charset="0"/>
              </a:rPr>
              <a:t> </a:t>
            </a:r>
            <a:r>
              <a:rPr lang="fr-FR" dirty="0" err="1">
                <a:solidFill>
                  <a:srgbClr val="073555"/>
                </a:solidFill>
                <a:latin typeface="Nunito" panose="00000500000000000000" pitchFamily="2" charset="0"/>
              </a:rPr>
              <a:t>présent.e.s</a:t>
            </a:r>
            <a:r>
              <a:rPr lang="fr-FR" dirty="0">
                <a:solidFill>
                  <a:srgbClr val="073555"/>
                </a:solidFill>
                <a:latin typeface="Nunito" panose="00000500000000000000" pitchFamily="2" charset="0"/>
              </a:rPr>
              <a:t> (4 hommes et 11 femmes)</a:t>
            </a:r>
          </a:p>
          <a:p>
            <a:r>
              <a:rPr lang="fr-FR" sz="1200" dirty="0">
                <a:solidFill>
                  <a:srgbClr val="073555"/>
                </a:solidFill>
                <a:latin typeface="Nunito" panose="00000500000000000000" pitchFamily="2" charset="0"/>
              </a:rPr>
              <a:t>	(Ateliers et animateurs/ animatrices)</a:t>
            </a:r>
            <a:endParaRPr lang="fr-FR" dirty="0">
              <a:latin typeface="Nunito" panose="00000500000000000000" pitchFamily="2" charset="0"/>
            </a:endParaRPr>
          </a:p>
          <a:p>
            <a:endParaRPr lang="fr-FR" dirty="0">
              <a:latin typeface="Nunito" panose="00000500000000000000" pitchFamily="2" charset="0"/>
            </a:endParaRPr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D816F99-C3B0-03CB-DB85-1BEAEF8814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3971245"/>
              </p:ext>
            </p:extLst>
          </p:nvPr>
        </p:nvGraphicFramePr>
        <p:xfrm>
          <a:off x="3150170" y="2315202"/>
          <a:ext cx="5440516" cy="4274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FD12BA7E-9A70-B3D7-F667-CD08CE5309BA}"/>
              </a:ext>
            </a:extLst>
          </p:cNvPr>
          <p:cNvSpPr txBox="1"/>
          <p:nvPr/>
        </p:nvSpPr>
        <p:spPr>
          <a:xfrm>
            <a:off x="4237712" y="1994925"/>
            <a:ext cx="5078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73555"/>
                </a:solidFill>
                <a:latin typeface="Nunito" panose="00000500000000000000" pitchFamily="2" charset="0"/>
              </a:rPr>
              <a:t>Parité homme / femme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3748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084570-DDDE-9C78-C10C-72F0A099A3F8}"/>
              </a:ext>
            </a:extLst>
          </p:cNvPr>
          <p:cNvSpPr/>
          <p:nvPr/>
        </p:nvSpPr>
        <p:spPr>
          <a:xfrm>
            <a:off x="10179698" y="4568585"/>
            <a:ext cx="1856792" cy="2146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8A357F-5CE7-ED74-D21D-4C8AE451B18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720" y="6486168"/>
            <a:ext cx="1079500" cy="222249"/>
          </a:xfrm>
        </p:spPr>
        <p:txBody>
          <a:bodyPr/>
          <a:lstStyle/>
          <a:p>
            <a:r>
              <a:rPr lang="fr-FR" dirty="0"/>
              <a:t>30/11/2023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88DB21-7A62-6EBB-D9B0-22E7386C89E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813924-FDCF-424A-9DFC-BD9B8AAB837E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0DB173-6C06-19FA-7C7D-06C1E7D465CC}"/>
              </a:ext>
            </a:extLst>
          </p:cNvPr>
          <p:cNvSpPr txBox="1"/>
          <p:nvPr/>
        </p:nvSpPr>
        <p:spPr>
          <a:xfrm>
            <a:off x="9714962" y="266573"/>
            <a:ext cx="2202847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b="1" kern="100" cap="all" dirty="0">
                <a:solidFill>
                  <a:srgbClr val="21587E"/>
                </a:solidFill>
                <a:effectLst/>
                <a:latin typeface="Nunito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Restauration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676E70-9C68-B0E0-78C3-FBF73C64BB89}"/>
              </a:ext>
            </a:extLst>
          </p:cNvPr>
          <p:cNvSpPr/>
          <p:nvPr/>
        </p:nvSpPr>
        <p:spPr>
          <a:xfrm>
            <a:off x="12030880" y="4245430"/>
            <a:ext cx="152400" cy="2559278"/>
          </a:xfrm>
          <a:prstGeom prst="rect">
            <a:avLst/>
          </a:prstGeom>
          <a:solidFill>
            <a:srgbClr val="073556"/>
          </a:solidFill>
          <a:ln>
            <a:noFill/>
          </a:ln>
          <a:effectLst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B0B5D7C-620A-5B4A-4CB0-FDE763A05DE0}"/>
              </a:ext>
            </a:extLst>
          </p:cNvPr>
          <p:cNvSpPr txBox="1"/>
          <p:nvPr/>
        </p:nvSpPr>
        <p:spPr>
          <a:xfrm>
            <a:off x="-3391314" y="-1600770"/>
            <a:ext cx="4236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>
              <a:solidFill>
                <a:srgbClr val="003554"/>
              </a:solidFill>
              <a:latin typeface="Nunito" panose="02000503030000020003" pitchFamily="2" charset="0"/>
            </a:endParaRPr>
          </a:p>
          <a:p>
            <a:endParaRPr lang="fr-FR" sz="1200" dirty="0">
              <a:solidFill>
                <a:srgbClr val="003554"/>
              </a:solidFill>
              <a:latin typeface="Nunito" panose="02000503030000020003" pitchFamily="2" charset="0"/>
            </a:endParaRPr>
          </a:p>
          <a:p>
            <a:endParaRPr lang="fr-FR" sz="1200" dirty="0">
              <a:solidFill>
                <a:srgbClr val="003554"/>
              </a:solidFill>
              <a:latin typeface="Nunito" panose="02000503030000020003" pitchFamily="2" charset="0"/>
            </a:endParaRPr>
          </a:p>
          <a:p>
            <a:endParaRPr lang="fr-FR" sz="1200" dirty="0">
              <a:solidFill>
                <a:srgbClr val="003554"/>
              </a:solidFill>
              <a:latin typeface="Nunito" panose="02000503030000020003" pitchFamily="2" charset="0"/>
            </a:endParaRPr>
          </a:p>
          <a:p>
            <a:endParaRPr lang="fr-FR" sz="1200" i="1" dirty="0">
              <a:solidFill>
                <a:srgbClr val="003554"/>
              </a:solidFill>
              <a:highlight>
                <a:srgbClr val="FFFF00"/>
              </a:highlight>
              <a:latin typeface="Nunito" panose="02000503030000020003" pitchFamily="2" charset="0"/>
            </a:endParaRPr>
          </a:p>
          <a:p>
            <a:r>
              <a:rPr lang="fr-FR" sz="1200" i="1" dirty="0">
                <a:solidFill>
                  <a:srgbClr val="003554"/>
                </a:solidFill>
                <a:highlight>
                  <a:srgbClr val="FFFF00"/>
                </a:highlight>
                <a:latin typeface="Nunito" panose="02000503030000020003" pitchFamily="2" charset="0"/>
              </a:rPr>
              <a:t> 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D5C3657-4AA9-9340-A016-D4EF2588B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593" y="5815457"/>
            <a:ext cx="1067697" cy="6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D9C34E2-209D-6092-31BB-AF104C44F84C}"/>
              </a:ext>
            </a:extLst>
          </p:cNvPr>
          <p:cNvSpPr txBox="1"/>
          <p:nvPr/>
        </p:nvSpPr>
        <p:spPr>
          <a:xfrm>
            <a:off x="1452881" y="1523782"/>
            <a:ext cx="991459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solidFill>
                  <a:srgbClr val="073555"/>
                </a:solidFill>
                <a:latin typeface="Nunito" panose="00000500000000000000" pitchFamily="2" charset="0"/>
              </a:rPr>
              <a:t>Menu 100% végétarien, équilibrés, circuit court, produits frais, de saison et locaux. Buffet proposé par le traiteur responsable nantais </a:t>
            </a:r>
            <a:r>
              <a:rPr lang="fr-FR" sz="1400" err="1">
                <a:solidFill>
                  <a:srgbClr val="073555"/>
                </a:solidFill>
                <a:latin typeface="Nunito" panose="00000500000000000000" pitchFamily="2" charset="0"/>
              </a:rPr>
              <a:t>Simone&amp;co</a:t>
            </a:r>
            <a:endParaRPr lang="fr-FR" sz="140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>
              <a:solidFill>
                <a:srgbClr val="073555"/>
              </a:solidFill>
              <a:highlight>
                <a:srgbClr val="FFFF00"/>
              </a:highlight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solidFill>
                  <a:srgbClr val="073555"/>
                </a:solidFill>
                <a:latin typeface="Nunito" panose="00000500000000000000" pitchFamily="2" charset="0"/>
              </a:rPr>
              <a:t>Menu bas carbone :  émissions </a:t>
            </a:r>
            <a:r>
              <a:rPr lang="fr-FR" sz="1400" b="0" i="0">
                <a:solidFill>
                  <a:srgbClr val="073555"/>
                </a:solidFill>
                <a:effectLst/>
                <a:latin typeface="Nunito" panose="00000500000000000000" pitchFamily="2" charset="0"/>
              </a:rPr>
              <a:t>GES sont largement diminuées car le menu est végétarien, fait maison et les produits (invendus) sont récupérés auprès des producteurs locaux.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solidFill>
                  <a:srgbClr val="073555"/>
                </a:solidFill>
                <a:latin typeface="Nunito" panose="00000500000000000000" pitchFamily="2" charset="0"/>
              </a:rPr>
              <a:t>Buffet déjeunatoire pour 90 personnes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solidFill>
                  <a:srgbClr val="073555"/>
                </a:solidFill>
                <a:latin typeface="Nunito"/>
              </a:rPr>
              <a:t>Restes alimentaires, récupérés par les équipes LAD et par les sociétés </a:t>
            </a:r>
            <a:r>
              <a:rPr lang="fr-FR" sz="1400" err="1">
                <a:solidFill>
                  <a:srgbClr val="073555"/>
                </a:solidFill>
                <a:latin typeface="Nunito"/>
              </a:rPr>
              <a:t>Ouivalo</a:t>
            </a:r>
            <a:r>
              <a:rPr lang="fr-FR" sz="1400">
                <a:solidFill>
                  <a:srgbClr val="073555"/>
                </a:solidFill>
                <a:latin typeface="Nunito"/>
              </a:rPr>
              <a:t> et Compost In Situ afin d’être revalorisés en compost.</a:t>
            </a:r>
            <a:endParaRPr lang="fr-FR" sz="140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solidFill>
                  <a:srgbClr val="073555"/>
                </a:solidFill>
                <a:latin typeface="Nunito"/>
              </a:rPr>
              <a:t>0 bouteille en plastique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solidFill>
                  <a:srgbClr val="073555"/>
                </a:solidFill>
                <a:latin typeface="Nunito" panose="00000500000000000000" pitchFamily="2" charset="0"/>
              </a:rPr>
              <a:t>Vaisselle 100% réutilisable et/ou de seconde main (hors serviettes)</a:t>
            </a:r>
          </a:p>
        </p:txBody>
      </p:sp>
      <p:pic>
        <p:nvPicPr>
          <p:cNvPr id="6146" name="Picture 2" descr="Simone&amp;Co traiteur responsable professionels Nantes ">
            <a:extLst>
              <a:ext uri="{FF2B5EF4-FFF2-40B4-BE49-F238E27FC236}">
                <a16:creationId xmlns:a16="http://schemas.microsoft.com/office/drawing/2014/main" id="{0BCEF0DA-5126-FC04-472D-FFBA4729D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0" y="266574"/>
            <a:ext cx="2394288" cy="71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, Restauration rapide, intérieur, Snack&#10;&#10;Description générée automatiquement">
            <a:extLst>
              <a:ext uri="{FF2B5EF4-FFF2-40B4-BE49-F238E27FC236}">
                <a16:creationId xmlns:a16="http://schemas.microsoft.com/office/drawing/2014/main" id="{9011FBC4-AFD1-E4E3-5F3F-1967855359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26" r="24747" b="-963"/>
          <a:stretch/>
        </p:blipFill>
        <p:spPr>
          <a:xfrm rot="5400000">
            <a:off x="2416979" y="4282599"/>
            <a:ext cx="1472548" cy="2459990"/>
          </a:xfrm>
          <a:prstGeom prst="rect">
            <a:avLst/>
          </a:prstGeom>
        </p:spPr>
      </p:pic>
      <p:pic>
        <p:nvPicPr>
          <p:cNvPr id="12" name="Image 11" descr="Une image contenant Snack, nourriture, Restauration rapide, intérieur&#10;&#10;Description générée automatiquement">
            <a:extLst>
              <a:ext uri="{FF2B5EF4-FFF2-40B4-BE49-F238E27FC236}">
                <a16:creationId xmlns:a16="http://schemas.microsoft.com/office/drawing/2014/main" id="{8B650B7C-6CA4-0FF2-AD74-9B44BCB29A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26" r="32454" b="5161"/>
          <a:stretch/>
        </p:blipFill>
        <p:spPr>
          <a:xfrm rot="5400000">
            <a:off x="5096578" y="4299161"/>
            <a:ext cx="1439424" cy="2459990"/>
          </a:xfrm>
          <a:prstGeom prst="rect">
            <a:avLst/>
          </a:prstGeom>
        </p:spPr>
      </p:pic>
      <p:pic>
        <p:nvPicPr>
          <p:cNvPr id="15" name="Image 14" descr="Une image contenant intérieur, boisson, Bouteille en verre, Vaisselle de bar&#10;&#10;Description générée automatiquement">
            <a:extLst>
              <a:ext uri="{FF2B5EF4-FFF2-40B4-BE49-F238E27FC236}">
                <a16:creationId xmlns:a16="http://schemas.microsoft.com/office/drawing/2014/main" id="{3731D1A0-3120-124E-0527-8EC8E1BDDC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00" t="20288" b="29334"/>
          <a:stretch/>
        </p:blipFill>
        <p:spPr>
          <a:xfrm>
            <a:off x="7415304" y="4655198"/>
            <a:ext cx="2459990" cy="16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82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780F9-6546-56FC-9223-6E68EA3B3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D1B3A7-2AB8-0165-4BD8-97BE2C586989}"/>
              </a:ext>
            </a:extLst>
          </p:cNvPr>
          <p:cNvSpPr/>
          <p:nvPr/>
        </p:nvSpPr>
        <p:spPr>
          <a:xfrm>
            <a:off x="10179698" y="4568585"/>
            <a:ext cx="1856792" cy="2146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8D0A56-941B-0B68-0401-D165D1DB748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720" y="6486168"/>
            <a:ext cx="1079500" cy="222249"/>
          </a:xfrm>
        </p:spPr>
        <p:txBody>
          <a:bodyPr/>
          <a:lstStyle/>
          <a:p>
            <a:r>
              <a:rPr lang="fr-FR" dirty="0"/>
              <a:t>30/11/2023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278A59-D18D-6EF8-EF31-9FB0AFE95F4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813924-FDCF-424A-9DFC-BD9B8AAB837E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CCD7ABC-AF0D-AF3E-815C-7AF090B5FF40}"/>
              </a:ext>
            </a:extLst>
          </p:cNvPr>
          <p:cNvSpPr txBox="1"/>
          <p:nvPr/>
        </p:nvSpPr>
        <p:spPr>
          <a:xfrm>
            <a:off x="9488938" y="266573"/>
            <a:ext cx="2428871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b="1" kern="100" cap="all" dirty="0">
                <a:solidFill>
                  <a:srgbClr val="21587E"/>
                </a:solidFill>
                <a:effectLst/>
                <a:latin typeface="Nunito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628B74-2D56-8A3F-74E6-80E660956682}"/>
              </a:ext>
            </a:extLst>
          </p:cNvPr>
          <p:cNvSpPr/>
          <p:nvPr/>
        </p:nvSpPr>
        <p:spPr>
          <a:xfrm>
            <a:off x="12030880" y="4245430"/>
            <a:ext cx="152400" cy="2559278"/>
          </a:xfrm>
          <a:prstGeom prst="rect">
            <a:avLst/>
          </a:prstGeom>
          <a:solidFill>
            <a:srgbClr val="073556"/>
          </a:solidFill>
          <a:ln>
            <a:noFill/>
          </a:ln>
          <a:effectLst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F63DA90-17B1-2A41-8B1D-7E7A1F6DF9FA}"/>
              </a:ext>
            </a:extLst>
          </p:cNvPr>
          <p:cNvSpPr txBox="1"/>
          <p:nvPr/>
        </p:nvSpPr>
        <p:spPr>
          <a:xfrm>
            <a:off x="847074" y="1386044"/>
            <a:ext cx="11557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73555"/>
                </a:solidFill>
                <a:latin typeface="Nunito" panose="00000500000000000000" pitchFamily="2" charset="0"/>
              </a:rPr>
              <a:t>Impressions sur du papier certifié écolabel européen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73555"/>
                </a:solidFill>
                <a:latin typeface="Nunito" panose="00000500000000000000" pitchFamily="2" charset="0"/>
              </a:rPr>
              <a:t>Environ 80 feuilles A4 utilisées pour les badges.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73555"/>
                </a:solidFill>
                <a:latin typeface="Nunito" panose="00000500000000000000" pitchFamily="2" charset="0"/>
              </a:rPr>
              <a:t>Une vingtaine de feuilles A4 utilisées pour la signalétique et les affiches des exposants du forum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73555"/>
                </a:solidFill>
                <a:latin typeface="Nunito" panose="00000500000000000000" pitchFamily="2" charset="0"/>
              </a:rPr>
              <a:t>Questionnaire en ligne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73555"/>
                </a:solidFill>
                <a:latin typeface="Nunito" panose="00000500000000000000" pitchFamily="2" charset="0"/>
              </a:rPr>
              <a:t>Informations disponibles sur le site internet des instants t et sur le lien d’inscription 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73555"/>
                </a:solidFill>
                <a:latin typeface="Nunito" panose="00000500000000000000" pitchFamily="2" charset="0"/>
              </a:rPr>
              <a:t>Accès en transport en commun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73555"/>
                </a:solidFill>
                <a:latin typeface="Nunito" panose="00000500000000000000" pitchFamily="2" charset="0"/>
              </a:rPr>
              <a:t>Pistes cyclables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73555"/>
                </a:solidFill>
                <a:latin typeface="Nunito" panose="00000500000000000000" pitchFamily="2" charset="0"/>
              </a:rPr>
              <a:t>Plateforme pour publier des annonces de covoiturage</a:t>
            </a:r>
          </a:p>
          <a:p>
            <a:endParaRPr lang="fr-FR" sz="1200" dirty="0">
              <a:solidFill>
                <a:srgbClr val="003554"/>
              </a:solidFill>
              <a:latin typeface="Nunito" panose="02000503030000020003" pitchFamily="2" charset="0"/>
            </a:endParaRPr>
          </a:p>
          <a:p>
            <a:endParaRPr lang="fr-FR" sz="1200" dirty="0">
              <a:solidFill>
                <a:srgbClr val="003554"/>
              </a:solidFill>
              <a:latin typeface="Nunito" panose="02000503030000020003" pitchFamily="2" charset="0"/>
            </a:endParaRPr>
          </a:p>
          <a:p>
            <a:endParaRPr lang="fr-FR" sz="1200" dirty="0">
              <a:solidFill>
                <a:srgbClr val="003554"/>
              </a:solidFill>
              <a:latin typeface="Nunito" panose="02000503030000020003" pitchFamily="2" charset="0"/>
            </a:endParaRPr>
          </a:p>
          <a:p>
            <a:endParaRPr lang="fr-FR" sz="1200" dirty="0">
              <a:solidFill>
                <a:srgbClr val="003554"/>
              </a:solidFill>
              <a:latin typeface="Nunito" panose="02000503030000020003" pitchFamily="2" charset="0"/>
            </a:endParaRPr>
          </a:p>
          <a:p>
            <a:endParaRPr lang="fr-FR" sz="1200" i="1" dirty="0">
              <a:solidFill>
                <a:srgbClr val="003554"/>
              </a:solidFill>
              <a:highlight>
                <a:srgbClr val="FFFF00"/>
              </a:highlight>
              <a:latin typeface="Nunito" panose="02000503030000020003" pitchFamily="2" charset="0"/>
            </a:endParaRPr>
          </a:p>
          <a:p>
            <a:r>
              <a:rPr lang="fr-FR" sz="1200" i="1" dirty="0">
                <a:solidFill>
                  <a:srgbClr val="003554"/>
                </a:solidFill>
                <a:highlight>
                  <a:srgbClr val="FFFF00"/>
                </a:highlight>
                <a:latin typeface="Nunito" panose="02000503030000020003" pitchFamily="2" charset="0"/>
              </a:rPr>
              <a:t> 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E764B0F-EE69-3268-91E6-ECB124F1E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593" y="5815457"/>
            <a:ext cx="1067697" cy="6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1F25561-EF01-3141-399C-813E016FF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3" y="1964775"/>
            <a:ext cx="1781191" cy="134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, Propriété matérielle, miroir, conception&#10;&#10;Description générée automatiquement">
            <a:extLst>
              <a:ext uri="{FF2B5EF4-FFF2-40B4-BE49-F238E27FC236}">
                <a16:creationId xmlns:a16="http://schemas.microsoft.com/office/drawing/2014/main" id="{518EBC02-B0C4-0204-7F2C-309BAD144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582" y="4568585"/>
            <a:ext cx="1781191" cy="1341132"/>
          </a:xfrm>
          <a:prstGeom prst="rect">
            <a:avLst/>
          </a:prstGeom>
        </p:spPr>
      </p:pic>
      <p:pic>
        <p:nvPicPr>
          <p:cNvPr id="12" name="Image 11" descr="Une image contenant texte, intérieur, mur, outil&#10;&#10;Description générée automatiquement">
            <a:extLst>
              <a:ext uri="{FF2B5EF4-FFF2-40B4-BE49-F238E27FC236}">
                <a16:creationId xmlns:a16="http://schemas.microsoft.com/office/drawing/2014/main" id="{56A960D8-2C5B-A9D9-34FA-B278634F28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2" t="14963" r="21863" b="55881"/>
          <a:stretch/>
        </p:blipFill>
        <p:spPr>
          <a:xfrm>
            <a:off x="4504668" y="4546492"/>
            <a:ext cx="2622469" cy="1354603"/>
          </a:xfrm>
          <a:prstGeom prst="rect">
            <a:avLst/>
          </a:prstGeom>
        </p:spPr>
      </p:pic>
      <p:pic>
        <p:nvPicPr>
          <p:cNvPr id="16" name="Image 15" descr="Une image contenant sol, intérieur, table, Poubelle&#10;&#10;Description générée automatiquement">
            <a:extLst>
              <a:ext uri="{FF2B5EF4-FFF2-40B4-BE49-F238E27FC236}">
                <a16:creationId xmlns:a16="http://schemas.microsoft.com/office/drawing/2014/main" id="{6762AF4B-1E23-31DE-A785-43FC6310FA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8" t="32079" b="5354"/>
          <a:stretch/>
        </p:blipFill>
        <p:spPr>
          <a:xfrm>
            <a:off x="7814032" y="4546491"/>
            <a:ext cx="2864595" cy="136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08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084570-DDDE-9C78-C10C-72F0A099A3F8}"/>
              </a:ext>
            </a:extLst>
          </p:cNvPr>
          <p:cNvSpPr/>
          <p:nvPr/>
        </p:nvSpPr>
        <p:spPr>
          <a:xfrm>
            <a:off x="10179698" y="4568585"/>
            <a:ext cx="1856792" cy="2146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8A357F-5CE7-ED74-D21D-4C8AE451B18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720" y="6486168"/>
            <a:ext cx="1079500" cy="222249"/>
          </a:xfrm>
        </p:spPr>
        <p:txBody>
          <a:bodyPr/>
          <a:lstStyle/>
          <a:p>
            <a:r>
              <a:rPr lang="fr-FR" dirty="0"/>
              <a:t>30/11/2023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88DB21-7A62-6EBB-D9B0-22E7386C89E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813924-FDCF-424A-9DFC-BD9B8AAB837E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0DB173-6C06-19FA-7C7D-06C1E7D465CC}"/>
              </a:ext>
            </a:extLst>
          </p:cNvPr>
          <p:cNvSpPr txBox="1"/>
          <p:nvPr/>
        </p:nvSpPr>
        <p:spPr>
          <a:xfrm>
            <a:off x="7631058" y="266573"/>
            <a:ext cx="4286751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b="1" kern="0" cap="all" dirty="0">
                <a:solidFill>
                  <a:srgbClr val="21587E"/>
                </a:solidFill>
                <a:effectLst/>
                <a:latin typeface="Nunito" panose="02000503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ÉCO-LABELLISATION « REEVE »</a:t>
            </a:r>
            <a:endParaRPr lang="fr-FR" sz="2000" kern="100" cap="all" dirty="0">
              <a:solidFill>
                <a:srgbClr val="21587E"/>
              </a:solidFill>
              <a:effectLst/>
              <a:latin typeface="Nunito" panose="02000503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676E70-9C68-B0E0-78C3-FBF73C64BB89}"/>
              </a:ext>
            </a:extLst>
          </p:cNvPr>
          <p:cNvSpPr/>
          <p:nvPr/>
        </p:nvSpPr>
        <p:spPr>
          <a:xfrm>
            <a:off x="12030880" y="4245430"/>
            <a:ext cx="152400" cy="2559278"/>
          </a:xfrm>
          <a:prstGeom prst="rect">
            <a:avLst/>
          </a:prstGeom>
          <a:solidFill>
            <a:srgbClr val="073556"/>
          </a:solidFill>
          <a:ln>
            <a:noFill/>
          </a:ln>
          <a:effectLst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 descr="Une image contenant cercle, capture d’écran, Graphique, art&#10;&#10;Description générée automatiquement">
            <a:extLst>
              <a:ext uri="{FF2B5EF4-FFF2-40B4-BE49-F238E27FC236}">
                <a16:creationId xmlns:a16="http://schemas.microsoft.com/office/drawing/2014/main" id="{A54CC780-BF68-5C1D-7DED-E31BE8634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638" y="1816325"/>
            <a:ext cx="3726187" cy="37261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5FFBB06-AE31-5C98-C9F4-BFDA722CD1CA}"/>
              </a:ext>
            </a:extLst>
          </p:cNvPr>
          <p:cNvSpPr txBox="1"/>
          <p:nvPr/>
        </p:nvSpPr>
        <p:spPr>
          <a:xfrm>
            <a:off x="1512888" y="3632560"/>
            <a:ext cx="44021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solidFill>
                  <a:srgbClr val="003554"/>
                </a:solidFill>
                <a:latin typeface="Nunito" panose="02000503030000020003" pitchFamily="2" charset="0"/>
              </a:rPr>
              <a:t>Loire-Atlantique développement - tourisme durable a déjà obtenu différentes labellisations REEVE pour ces événements. Pour la première année, LAD entame une démarche pour obtenir le label « événement éco-engagé » niveau 1 – Initial pour son événement : Les Instants </a:t>
            </a:r>
            <a:r>
              <a:rPr lang="fr-FR" sz="1600" dirty="0" err="1">
                <a:solidFill>
                  <a:srgbClr val="003554"/>
                </a:solidFill>
                <a:latin typeface="Nunito" panose="02000503030000020003" pitchFamily="2" charset="0"/>
              </a:rPr>
              <a:t>T#Vélo</a:t>
            </a:r>
            <a:r>
              <a:rPr lang="fr-FR" sz="1600" dirty="0">
                <a:solidFill>
                  <a:srgbClr val="003554"/>
                </a:solidFill>
                <a:latin typeface="Nunito" panose="02000503030000020003" pitchFamily="2" charset="0"/>
              </a:rPr>
              <a:t>. </a:t>
            </a:r>
          </a:p>
        </p:txBody>
      </p:sp>
      <p:pic>
        <p:nvPicPr>
          <p:cNvPr id="14" name="Image 13" descr="Une image contenant texte, Graphique, Police, logo&#10;&#10;Description générée automatiquement">
            <a:extLst>
              <a:ext uri="{FF2B5EF4-FFF2-40B4-BE49-F238E27FC236}">
                <a16:creationId xmlns:a16="http://schemas.microsoft.com/office/drawing/2014/main" id="{FFD3B45F-CA3B-D9B1-9027-24E42C83F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066" y="474707"/>
            <a:ext cx="2542572" cy="2542572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5649B1B-5781-ACE5-D9DC-E16E71B2E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593" y="5815457"/>
            <a:ext cx="1067697" cy="6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065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084570-DDDE-9C78-C10C-72F0A099A3F8}"/>
              </a:ext>
            </a:extLst>
          </p:cNvPr>
          <p:cNvSpPr/>
          <p:nvPr/>
        </p:nvSpPr>
        <p:spPr>
          <a:xfrm>
            <a:off x="10179698" y="4568585"/>
            <a:ext cx="1856792" cy="2146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8A357F-5CE7-ED74-D21D-4C8AE451B18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720" y="6486168"/>
            <a:ext cx="1079500" cy="222249"/>
          </a:xfrm>
        </p:spPr>
        <p:txBody>
          <a:bodyPr/>
          <a:lstStyle/>
          <a:p>
            <a:r>
              <a:rPr lang="fr-FR" dirty="0"/>
              <a:t>30/11/2023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88DB21-7A62-6EBB-D9B0-22E7386C89E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813924-FDCF-424A-9DFC-BD9B8AAB837E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0DB173-6C06-19FA-7C7D-06C1E7D465CC}"/>
              </a:ext>
            </a:extLst>
          </p:cNvPr>
          <p:cNvSpPr txBox="1"/>
          <p:nvPr/>
        </p:nvSpPr>
        <p:spPr>
          <a:xfrm>
            <a:off x="8277069" y="266573"/>
            <a:ext cx="3640740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b="1" kern="0" cap="all" dirty="0">
                <a:solidFill>
                  <a:srgbClr val="21587E"/>
                </a:solidFill>
                <a:effectLst/>
                <a:latin typeface="Nunito" panose="02000503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 des engagements</a:t>
            </a:r>
            <a:endParaRPr lang="fr-FR" sz="2000" kern="100" cap="all" dirty="0">
              <a:solidFill>
                <a:srgbClr val="21587E"/>
              </a:solidFill>
              <a:effectLst/>
              <a:latin typeface="Nunito" panose="02000503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676E70-9C68-B0E0-78C3-FBF73C64BB89}"/>
              </a:ext>
            </a:extLst>
          </p:cNvPr>
          <p:cNvSpPr/>
          <p:nvPr/>
        </p:nvSpPr>
        <p:spPr>
          <a:xfrm>
            <a:off x="12030880" y="4245430"/>
            <a:ext cx="152400" cy="2559278"/>
          </a:xfrm>
          <a:prstGeom prst="rect">
            <a:avLst/>
          </a:prstGeom>
          <a:solidFill>
            <a:srgbClr val="073556"/>
          </a:solidFill>
          <a:ln>
            <a:noFill/>
          </a:ln>
          <a:effectLst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Image 13" descr="Une image contenant texte, Graphique, Police, logo&#10;&#10;Description générée automatiquement">
            <a:extLst>
              <a:ext uri="{FF2B5EF4-FFF2-40B4-BE49-F238E27FC236}">
                <a16:creationId xmlns:a16="http://schemas.microsoft.com/office/drawing/2014/main" id="{FFD3B45F-CA3B-D9B1-9027-24E42C83F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42" y="218387"/>
            <a:ext cx="932422" cy="93242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CC04F6-066E-9400-2F5A-E415E3EA7FA8}"/>
              </a:ext>
            </a:extLst>
          </p:cNvPr>
          <p:cNvSpPr txBox="1"/>
          <p:nvPr/>
        </p:nvSpPr>
        <p:spPr>
          <a:xfrm>
            <a:off x="1088220" y="1028899"/>
            <a:ext cx="10612834" cy="54938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100" b="1" i="1" dirty="0">
                <a:solidFill>
                  <a:srgbClr val="073555"/>
                </a:solidFill>
                <a:latin typeface="Nunito" panose="00000500000000000000" pitchFamily="2" charset="0"/>
              </a:rPr>
              <a:t>Compréhension du site d’accueil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 panose="00000500000000000000" pitchFamily="2" charset="0"/>
              </a:rPr>
              <a:t>Vérifier si le site fait l'objet d'une protection particulière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 panose="00000500000000000000" pitchFamily="2" charset="0"/>
              </a:rPr>
              <a:t>S'assurer de la remise en l'état du lieu à l'issue de l'événement (il n'y a plus de déchets sur le site, pas d'aménagements en dur…)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i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i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r>
              <a:rPr lang="fr-FR" sz="1100" b="1" i="1" dirty="0">
                <a:solidFill>
                  <a:srgbClr val="073555"/>
                </a:solidFill>
                <a:latin typeface="Nunito" panose="00000500000000000000" pitchFamily="2" charset="0"/>
              </a:rPr>
              <a:t>Déplacements plus vertueux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Inciter le public à faire du covoiturage et lui proposer un outil pour ce faire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Informer le public sur les accès aux pistes cyclables et les dispositifs mis en place sur l'événement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Mettre en place des parkings vélos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Mettre en place une logistique vélo (les boîtes à vélo, des ateliers de réparation de vélo…)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Informer le public sur les accès en transport en commun et leurs horaires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Proposer systématiquement à ses participants aériens de compenser leurs émissions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Prévoir une enquête relative aux transports auprès du public (origine des visiteurs, moyen de transport utilisé...)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i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i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r>
              <a:rPr lang="fr-FR" sz="1100" b="1" i="1" dirty="0">
                <a:solidFill>
                  <a:srgbClr val="073555"/>
                </a:solidFill>
                <a:latin typeface="Nunito" panose="00000500000000000000" pitchFamily="2" charset="0"/>
              </a:rPr>
              <a:t>Inviter les publics à la transition écologique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 panose="00000500000000000000" pitchFamily="2" charset="0"/>
              </a:rPr>
              <a:t>Une signalétique informe et sensibilise le public sur les dispositifs (tri, vélo, accessibilité...) mis en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 panose="00000500000000000000" pitchFamily="2" charset="0"/>
              </a:rPr>
              <a:t>Mes campagnes en ligne comportent un volet de sensibilisation environnementale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 panose="00000500000000000000" pitchFamily="2" charset="0"/>
              </a:rPr>
              <a:t>Proposer au public un moyen de me faire des propositions d'améliorations sur la démarche éco événement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i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i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r>
              <a:rPr lang="fr-FR" sz="1100" b="1" i="1" dirty="0">
                <a:solidFill>
                  <a:srgbClr val="073555"/>
                </a:solidFill>
                <a:latin typeface="Nunito" panose="00000500000000000000" pitchFamily="2" charset="0"/>
              </a:rPr>
              <a:t>Manger durable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Avoir mis en place un système de redistribution/don des non consommés/invendus alimentaires </a:t>
            </a:r>
            <a:endParaRPr lang="fr-FR" sz="1100" i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Proposer un menu bas carbone dont les émissions GES sont inférieures à 2500gco2eq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Les plats sont faits maison à base de produits frais </a:t>
            </a:r>
            <a:endParaRPr lang="fr-FR" sz="1100" i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Une majorité des menus proposés sont équilibrés d'un point de vue nutritionnel </a:t>
            </a:r>
            <a:endParaRPr lang="fr-FR" sz="1100" i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Les denrées consommées par l'organisation, les équipes et/ ou les artistes sont majoritairement d'origine locale /circuit court / saison / fermier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Les denrées consommées par les publics sont majoritairement d'origine locale /circuit court / saison / fermier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i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i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000" i="1" dirty="0">
              <a:solidFill>
                <a:srgbClr val="073555"/>
              </a:solidFill>
              <a:latin typeface="Nunito" panose="00000500000000000000" pitchFamily="2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8FCF617-DBBF-6EF6-F615-BF2D1B389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593" y="5815457"/>
            <a:ext cx="1067697" cy="6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734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084570-DDDE-9C78-C10C-72F0A099A3F8}"/>
              </a:ext>
            </a:extLst>
          </p:cNvPr>
          <p:cNvSpPr/>
          <p:nvPr/>
        </p:nvSpPr>
        <p:spPr>
          <a:xfrm>
            <a:off x="10179698" y="4568585"/>
            <a:ext cx="1856792" cy="2146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8A357F-5CE7-ED74-D21D-4C8AE451B18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720" y="6486168"/>
            <a:ext cx="1079500" cy="222249"/>
          </a:xfrm>
        </p:spPr>
        <p:txBody>
          <a:bodyPr/>
          <a:lstStyle/>
          <a:p>
            <a:r>
              <a:rPr lang="fr-FR" dirty="0"/>
              <a:t>30/11/2023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88DB21-7A62-6EBB-D9B0-22E7386C89E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813924-FDCF-424A-9DFC-BD9B8AAB837E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0DB173-6C06-19FA-7C7D-06C1E7D465CC}"/>
              </a:ext>
            </a:extLst>
          </p:cNvPr>
          <p:cNvSpPr txBox="1"/>
          <p:nvPr/>
        </p:nvSpPr>
        <p:spPr>
          <a:xfrm>
            <a:off x="8277069" y="266573"/>
            <a:ext cx="3640740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2000" b="1" kern="0" cap="all" dirty="0">
                <a:solidFill>
                  <a:srgbClr val="21587E"/>
                </a:solidFill>
                <a:effectLst/>
                <a:latin typeface="Nunito" panose="02000503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 des engagements</a:t>
            </a:r>
            <a:endParaRPr lang="fr-FR" sz="2000" kern="100" cap="all" dirty="0">
              <a:solidFill>
                <a:srgbClr val="21587E"/>
              </a:solidFill>
              <a:effectLst/>
              <a:latin typeface="Nunito" panose="02000503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676E70-9C68-B0E0-78C3-FBF73C64BB89}"/>
              </a:ext>
            </a:extLst>
          </p:cNvPr>
          <p:cNvSpPr/>
          <p:nvPr/>
        </p:nvSpPr>
        <p:spPr>
          <a:xfrm>
            <a:off x="12030880" y="4245430"/>
            <a:ext cx="152400" cy="2559278"/>
          </a:xfrm>
          <a:prstGeom prst="rect">
            <a:avLst/>
          </a:prstGeom>
          <a:solidFill>
            <a:srgbClr val="073556"/>
          </a:solidFill>
          <a:ln>
            <a:noFill/>
          </a:ln>
          <a:effectLst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Image 13" descr="Une image contenant texte, Graphique, Police, logo&#10;&#10;Description générée automatiquement">
            <a:extLst>
              <a:ext uri="{FF2B5EF4-FFF2-40B4-BE49-F238E27FC236}">
                <a16:creationId xmlns:a16="http://schemas.microsoft.com/office/drawing/2014/main" id="{FFD3B45F-CA3B-D9B1-9027-24E42C83F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42" y="218387"/>
            <a:ext cx="932422" cy="93242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D5E35E5-5A3D-5A29-7E8D-82ADF8328722}"/>
              </a:ext>
            </a:extLst>
          </p:cNvPr>
          <p:cNvSpPr txBox="1"/>
          <p:nvPr/>
        </p:nvSpPr>
        <p:spPr>
          <a:xfrm>
            <a:off x="1988277" y="1334868"/>
            <a:ext cx="1061283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i="1" dirty="0">
                <a:solidFill>
                  <a:srgbClr val="073555"/>
                </a:solidFill>
                <a:latin typeface="Nunito" panose="00000500000000000000" pitchFamily="2" charset="0"/>
              </a:rPr>
              <a:t>Ressources - Sobriété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Minimiser l’usage de groupes électrogènes à énergie fossile exclusive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Utiliser des supports et moyens d'impression éco-conçus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Limiter et optimiser au maximum les impressions (recto/verso, peu d'encrage, format standard pour éviter les pertes de découpe...)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Les supports de signalétique sont intemporels (signalétique sans date et pérenne), et stockables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/>
              </a:rPr>
              <a:t>Supprimer les goodies et cadeaux remis aux participants (type carnet, stylo et autres supports de communication)</a:t>
            </a:r>
          </a:p>
          <a:p>
            <a:endParaRPr lang="fr-FR" sz="1100" b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endParaRPr lang="fr-FR" sz="1100" b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r>
              <a:rPr lang="fr-FR" sz="1100" b="1" dirty="0">
                <a:solidFill>
                  <a:srgbClr val="073555"/>
                </a:solidFill>
                <a:latin typeface="Nunito" panose="00000500000000000000" pitchFamily="2" charset="0"/>
              </a:rPr>
              <a:t>S'organiser et progresser  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 panose="00000500000000000000" pitchFamily="2" charset="0"/>
              </a:rPr>
              <a:t>Réaliser &amp; communiquer un bilan avec des critères environnementaux de la manifestation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 panose="00000500000000000000" pitchFamily="2" charset="0"/>
              </a:rPr>
              <a:t>Nommer un référent développement durable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 panose="00000500000000000000" pitchFamily="2" charset="0"/>
              </a:rPr>
              <a:t>J’ai intégré des critères de développements durable dans le cahier des charges des prestataires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i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i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r>
              <a:rPr lang="fr-FR" sz="1100" b="1" dirty="0">
                <a:solidFill>
                  <a:srgbClr val="073555"/>
                </a:solidFill>
                <a:latin typeface="Nunito" panose="00000500000000000000" pitchFamily="2" charset="0"/>
              </a:rPr>
              <a:t>Un événement pour tous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 panose="00000500000000000000" pitchFamily="2" charset="0"/>
              </a:rPr>
              <a:t>Nommer / former un référent accessibilité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 panose="00000500000000000000" pitchFamily="2" charset="0"/>
              </a:rPr>
              <a:t>Une action significative de parité sur la scène / missions de représentation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i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i="1" dirty="0">
              <a:solidFill>
                <a:srgbClr val="073555"/>
              </a:solidFill>
              <a:latin typeface="Nunito" panose="00000500000000000000" pitchFamily="2" charset="0"/>
            </a:endParaRPr>
          </a:p>
          <a:p>
            <a:r>
              <a:rPr lang="fr-FR" sz="1100" b="1" dirty="0">
                <a:solidFill>
                  <a:srgbClr val="073555"/>
                </a:solidFill>
                <a:latin typeface="Nunito" panose="00000500000000000000" pitchFamily="2" charset="0"/>
              </a:rPr>
              <a:t>Zéro déchet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 panose="00000500000000000000" pitchFamily="2" charset="0"/>
              </a:rPr>
              <a:t>Zéro gobelet plastique jetable (PLA y compris)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 panose="00000500000000000000" pitchFamily="2" charset="0"/>
              </a:rPr>
              <a:t>Proposer un tri des déchets recyclables et verre en zone publique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 panose="00000500000000000000" pitchFamily="2" charset="0"/>
              </a:rPr>
              <a:t>Zéro bouteille en plastique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 panose="00000500000000000000" pitchFamily="2" charset="0"/>
              </a:rPr>
              <a:t>Ne pas utiliser de PLA (plastique "compostable")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i="1" dirty="0">
                <a:solidFill>
                  <a:srgbClr val="073555"/>
                </a:solidFill>
                <a:latin typeface="Nunito" panose="00000500000000000000" pitchFamily="2" charset="0"/>
              </a:rPr>
              <a:t>Remplacer la vaisselle jetable (contenants, couverts, pailles) par de la vaisselle réutilisable ou compostable </a:t>
            </a:r>
          </a:p>
          <a:p>
            <a:endParaRPr lang="fr-FR" sz="1000" dirty="0">
              <a:latin typeface="Nunito" panose="00000500000000000000" pitchFamily="2" charset="0"/>
            </a:endParaRPr>
          </a:p>
          <a:p>
            <a:endParaRPr lang="fr-FR" dirty="0">
              <a:latin typeface="Nunito" panose="00000500000000000000" pitchFamily="2" charset="0"/>
            </a:endParaRPr>
          </a:p>
          <a:p>
            <a:endParaRPr lang="fr-FR" dirty="0">
              <a:latin typeface="Nunito" panose="00000500000000000000" pitchFamily="2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B455421-9C01-EC27-49FD-598C9800A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593" y="5815457"/>
            <a:ext cx="1067697" cy="6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1787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0CB8A3B98E67478049AF756D6934A5" ma:contentTypeVersion="11" ma:contentTypeDescription="Crée un document." ma:contentTypeScope="" ma:versionID="a5574899e21a9d747cb65e81d0d8a961">
  <xsd:schema xmlns:xsd="http://www.w3.org/2001/XMLSchema" xmlns:xs="http://www.w3.org/2001/XMLSchema" xmlns:p="http://schemas.microsoft.com/office/2006/metadata/properties" xmlns:ns2="bfed3b5e-7f81-4645-a2eb-d25655521a6b" xmlns:ns3="300d0494-1ecc-4f9f-9031-7d41ad9a209a" targetNamespace="http://schemas.microsoft.com/office/2006/metadata/properties" ma:root="true" ma:fieldsID="59955d8d9a2c312342155061f6d7a73f" ns2:_="" ns3:_="">
    <xsd:import namespace="bfed3b5e-7f81-4645-a2eb-d25655521a6b"/>
    <xsd:import namespace="300d0494-1ecc-4f9f-9031-7d41ad9a20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d3b5e-7f81-4645-a2eb-d25655521a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c34d3ffa-0491-4bce-baed-5e3a26424a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0d0494-1ecc-4f9f-9031-7d41ad9a209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959854d-e45d-4ac7-bfd5-3d5161a2e04e}" ma:internalName="TaxCatchAll" ma:showField="CatchAllData" ma:web="300d0494-1ecc-4f9f-9031-7d41ad9a20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fed3b5e-7f81-4645-a2eb-d25655521a6b">
      <Terms xmlns="http://schemas.microsoft.com/office/infopath/2007/PartnerControls"/>
    </lcf76f155ced4ddcb4097134ff3c332f>
    <TaxCatchAll xmlns="300d0494-1ecc-4f9f-9031-7d41ad9a209a" xsi:nil="true"/>
  </documentManagement>
</p:properties>
</file>

<file path=customXml/itemProps1.xml><?xml version="1.0" encoding="utf-8"?>
<ds:datastoreItem xmlns:ds="http://schemas.openxmlformats.org/officeDocument/2006/customXml" ds:itemID="{717C7CFA-24E3-431B-B3A8-9B330869B39A}">
  <ds:schemaRefs>
    <ds:schemaRef ds:uri="300d0494-1ecc-4f9f-9031-7d41ad9a209a"/>
    <ds:schemaRef ds:uri="bfed3b5e-7f81-4645-a2eb-d25655521a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4981207-C769-4F06-8B3F-CF215B1234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BF9107-F29E-4CEC-B286-06AD053437C6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fed3b5e-7f81-4645-a2eb-d25655521a6b"/>
    <ds:schemaRef ds:uri="http://purl.org/dc/elements/1.1/"/>
    <ds:schemaRef ds:uri="300d0494-1ecc-4f9f-9031-7d41ad9a209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3475</TotalTime>
  <Words>944</Words>
  <Application>Microsoft Office PowerPoint</Application>
  <PresentationFormat>Grand écran</PresentationFormat>
  <Paragraphs>168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Morganne Chenais</dc:creator>
  <cp:lastModifiedBy>Emma JOLLY</cp:lastModifiedBy>
  <cp:revision>80</cp:revision>
  <dcterms:created xsi:type="dcterms:W3CDTF">2020-02-24T10:57:31Z</dcterms:created>
  <dcterms:modified xsi:type="dcterms:W3CDTF">2024-02-16T13:27:53Z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0x010100DA0CB8A3B98E67478049AF756D6934A5</vt:lpwstr>
  </property>
  <property fmtid="{D5CDD505-2E9C-101B-9397-08002B2CF9AE}" pid="3" name="MediaServiceImageTags">
    <vt:lpwstr/>
  </property>
</Properties>
</file>